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66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67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68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69.xml" ContentType="application/vnd.openxmlformats-officedocument.themeOverride+xml"/>
  <Override PartName="/ppt/notesSlides/notesSlide68.xml" ContentType="application/vnd.openxmlformats-officedocument.presentationml.notesSlide+xml"/>
  <Override PartName="/ppt/theme/themeOverride70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71.xml" ContentType="application/vnd.openxmlformats-officedocument.themeOverride+xml"/>
  <Override PartName="/ppt/notesSlides/notesSlide70.xml" ContentType="application/vnd.openxmlformats-officedocument.presentationml.notesSlide+xml"/>
  <Override PartName="/ppt/theme/themeOverride72.xml" ContentType="application/vnd.openxmlformats-officedocument.themeOverride+xml"/>
  <Override PartName="/ppt/notesSlides/notesSlide71.xml" ContentType="application/vnd.openxmlformats-officedocument.presentationml.notesSlide+xml"/>
  <Override PartName="/ppt/theme/themeOverride73.xml" ContentType="application/vnd.openxmlformats-officedocument.themeOverride+xml"/>
  <Override PartName="/ppt/notesSlides/notesSlide72.xml" ContentType="application/vnd.openxmlformats-officedocument.presentationml.notesSlide+xml"/>
  <Override PartName="/ppt/theme/themeOverride74.xml" ContentType="application/vnd.openxmlformats-officedocument.themeOverride+xml"/>
  <Override PartName="/ppt/notesSlides/notesSlide73.xml" ContentType="application/vnd.openxmlformats-officedocument.presentationml.notesSlide+xml"/>
  <Override PartName="/ppt/theme/themeOverride75.xml" ContentType="application/vnd.openxmlformats-officedocument.themeOverride+xml"/>
  <Override PartName="/ppt/notesSlides/notesSlide74.xml" ContentType="application/vnd.openxmlformats-officedocument.presentationml.notesSlide+xml"/>
  <Override PartName="/ppt/theme/themeOverride76.xml" ContentType="application/vnd.openxmlformats-officedocument.themeOverride+xml"/>
  <Override PartName="/ppt/notesSlides/notesSlide75.xml" ContentType="application/vnd.openxmlformats-officedocument.presentationml.notesSlide+xml"/>
  <Override PartName="/ppt/theme/themeOverride77.xml" ContentType="application/vnd.openxmlformats-officedocument.themeOverride+xml"/>
  <Override PartName="/ppt/notesSlides/notesSlide76.xml" ContentType="application/vnd.openxmlformats-officedocument.presentationml.notesSlide+xml"/>
  <Override PartName="/ppt/theme/themeOverride78.xml" ContentType="application/vnd.openxmlformats-officedocument.themeOverride+xml"/>
  <Override PartName="/ppt/notesSlides/notesSlide77.xml" ContentType="application/vnd.openxmlformats-officedocument.presentationml.notesSlide+xml"/>
  <Override PartName="/ppt/theme/themeOverride79.xml" ContentType="application/vnd.openxmlformats-officedocument.themeOverride+xml"/>
  <Override PartName="/ppt/notesSlides/notesSlide78.xml" ContentType="application/vnd.openxmlformats-officedocument.presentationml.notesSlide+xml"/>
  <Override PartName="/ppt/theme/themeOverride80.xml" ContentType="application/vnd.openxmlformats-officedocument.themeOverride+xml"/>
  <Override PartName="/ppt/notesSlides/notesSlide79.xml" ContentType="application/vnd.openxmlformats-officedocument.presentationml.notesSlide+xml"/>
  <Override PartName="/ppt/theme/themeOverride81.xml" ContentType="application/vnd.openxmlformats-officedocument.themeOverride+xml"/>
  <Override PartName="/ppt/notesSlides/notesSlide80.xml" ContentType="application/vnd.openxmlformats-officedocument.presentationml.notesSlide+xml"/>
  <Override PartName="/ppt/theme/themeOverride82.xml" ContentType="application/vnd.openxmlformats-officedocument.themeOverride+xml"/>
  <Override PartName="/ppt/notesSlides/notesSlide81.xml" ContentType="application/vnd.openxmlformats-officedocument.presentationml.notesSlide+xml"/>
  <Override PartName="/ppt/theme/themeOverride83.xml" ContentType="application/vnd.openxmlformats-officedocument.themeOverride+xml"/>
  <Override PartName="/ppt/notesSlides/notesSlide82.xml" ContentType="application/vnd.openxmlformats-officedocument.presentationml.notesSlide+xml"/>
  <Override PartName="/ppt/theme/themeOverride84.xml" ContentType="application/vnd.openxmlformats-officedocument.themeOverride+xml"/>
  <Override PartName="/ppt/notesSlides/notesSlide83.xml" ContentType="application/vnd.openxmlformats-officedocument.presentationml.notesSlide+xml"/>
  <Override PartName="/ppt/theme/themeOverride85.xml" ContentType="application/vnd.openxmlformats-officedocument.themeOverride+xml"/>
  <Override PartName="/ppt/notesSlides/notesSlide84.xml" ContentType="application/vnd.openxmlformats-officedocument.presentationml.notesSlide+xml"/>
  <Override PartName="/ppt/theme/themeOverride86.xml" ContentType="application/vnd.openxmlformats-officedocument.themeOverride+xml"/>
  <Override PartName="/ppt/notesSlides/notesSlide85.xml" ContentType="application/vnd.openxmlformats-officedocument.presentationml.notesSlide+xml"/>
  <Override PartName="/ppt/theme/themeOverride87.xml" ContentType="application/vnd.openxmlformats-officedocument.themeOverride+xml"/>
  <Override PartName="/ppt/notesSlides/notesSlide86.xml" ContentType="application/vnd.openxmlformats-officedocument.presentationml.notesSlide+xml"/>
  <Override PartName="/ppt/theme/themeOverride88.xml" ContentType="application/vnd.openxmlformats-officedocument.themeOverride+xml"/>
  <Override PartName="/ppt/notesSlides/notesSlide87.xml" ContentType="application/vnd.openxmlformats-officedocument.presentationml.notesSlide+xml"/>
  <Override PartName="/ppt/theme/themeOverride89.xml" ContentType="application/vnd.openxmlformats-officedocument.themeOverride+xml"/>
  <Override PartName="/ppt/notesSlides/notesSlide88.xml" ContentType="application/vnd.openxmlformats-officedocument.presentationml.notesSlide+xml"/>
  <Override PartName="/ppt/theme/themeOverride90.xml" ContentType="application/vnd.openxmlformats-officedocument.themeOverride+xml"/>
  <Override PartName="/ppt/notesSlides/notesSlide89.xml" ContentType="application/vnd.openxmlformats-officedocument.presentationml.notesSlide+xml"/>
  <Override PartName="/ppt/theme/themeOverride91.xml" ContentType="application/vnd.openxmlformats-officedocument.themeOverride+xml"/>
  <Override PartName="/ppt/notesSlides/notesSlide90.xml" ContentType="application/vnd.openxmlformats-officedocument.presentationml.notesSlide+xml"/>
  <Override PartName="/ppt/theme/themeOverride92.xml" ContentType="application/vnd.openxmlformats-officedocument.themeOverride+xml"/>
  <Override PartName="/ppt/notesSlides/notesSlide91.xml" ContentType="application/vnd.openxmlformats-officedocument.presentationml.notesSlide+xml"/>
  <Override PartName="/ppt/theme/themeOverride93.xml" ContentType="application/vnd.openxmlformats-officedocument.themeOverride+xml"/>
  <Override PartName="/ppt/notesSlides/notesSlide92.xml" ContentType="application/vnd.openxmlformats-officedocument.presentationml.notesSlide+xml"/>
  <Override PartName="/ppt/theme/themeOverride94.xml" ContentType="application/vnd.openxmlformats-officedocument.themeOverride+xml"/>
  <Override PartName="/ppt/notesSlides/notesSlide93.xml" ContentType="application/vnd.openxmlformats-officedocument.presentationml.notesSlide+xml"/>
  <Override PartName="/ppt/theme/themeOverride95.xml" ContentType="application/vnd.openxmlformats-officedocument.themeOverride+xml"/>
  <Override PartName="/ppt/notesSlides/notesSlide94.xml" ContentType="application/vnd.openxmlformats-officedocument.presentationml.notesSlide+xml"/>
  <Override PartName="/ppt/theme/themeOverride96.xml" ContentType="application/vnd.openxmlformats-officedocument.themeOverride+xml"/>
  <Override PartName="/ppt/notesSlides/notesSlide95.xml" ContentType="application/vnd.openxmlformats-officedocument.presentationml.notesSlide+xml"/>
  <Override PartName="/ppt/theme/themeOverride97.xml" ContentType="application/vnd.openxmlformats-officedocument.themeOverride+xml"/>
  <Override PartName="/ppt/notesSlides/notesSlide96.xml" ContentType="application/vnd.openxmlformats-officedocument.presentationml.notesSlide+xml"/>
  <Override PartName="/ppt/theme/themeOverride98.xml" ContentType="application/vnd.openxmlformats-officedocument.themeOverride+xml"/>
  <Override PartName="/ppt/notesSlides/notesSlide97.xml" ContentType="application/vnd.openxmlformats-officedocument.presentationml.notesSlide+xml"/>
  <Override PartName="/ppt/theme/themeOverride99.xml" ContentType="application/vnd.openxmlformats-officedocument.themeOverr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258" r:id="rId3"/>
    <p:sldId id="259" r:id="rId4"/>
    <p:sldId id="896" r:id="rId5"/>
    <p:sldId id="283" r:id="rId6"/>
    <p:sldId id="1312" r:id="rId7"/>
    <p:sldId id="1327" r:id="rId8"/>
    <p:sldId id="1427" r:id="rId9"/>
    <p:sldId id="1436" r:id="rId10"/>
    <p:sldId id="1437" r:id="rId11"/>
    <p:sldId id="1438" r:id="rId12"/>
    <p:sldId id="1439" r:id="rId13"/>
    <p:sldId id="1440" r:id="rId14"/>
    <p:sldId id="1441" r:id="rId15"/>
    <p:sldId id="1442" r:id="rId16"/>
    <p:sldId id="1443" r:id="rId17"/>
    <p:sldId id="1444" r:id="rId18"/>
    <p:sldId id="1351" r:id="rId19"/>
    <p:sldId id="1381" r:id="rId20"/>
    <p:sldId id="1445" r:id="rId21"/>
    <p:sldId id="1382" r:id="rId22"/>
    <p:sldId id="1384" r:id="rId23"/>
    <p:sldId id="1386" r:id="rId24"/>
    <p:sldId id="1388" r:id="rId25"/>
    <p:sldId id="1430" r:id="rId26"/>
    <p:sldId id="1446" r:id="rId27"/>
    <p:sldId id="1389" r:id="rId28"/>
    <p:sldId id="1431" r:id="rId29"/>
    <p:sldId id="1424" r:id="rId30"/>
    <p:sldId id="1391" r:id="rId31"/>
    <p:sldId id="1432" r:id="rId32"/>
    <p:sldId id="1425" r:id="rId33"/>
    <p:sldId id="1362" r:id="rId34"/>
    <p:sldId id="1503" r:id="rId35"/>
    <p:sldId id="1433" r:id="rId36"/>
    <p:sldId id="1393" r:id="rId37"/>
    <p:sldId id="1434" r:id="rId38"/>
    <p:sldId id="1399" r:id="rId39"/>
    <p:sldId id="1398" r:id="rId40"/>
    <p:sldId id="1435" r:id="rId41"/>
    <p:sldId id="1403" r:id="rId42"/>
    <p:sldId id="1400" r:id="rId43"/>
    <p:sldId id="1504" r:id="rId44"/>
    <p:sldId id="1397" r:id="rId45"/>
    <p:sldId id="1404" r:id="rId46"/>
    <p:sldId id="1405" r:id="rId47"/>
    <p:sldId id="1407" r:id="rId48"/>
    <p:sldId id="1408" r:id="rId49"/>
    <p:sldId id="1410" r:id="rId50"/>
    <p:sldId id="1411" r:id="rId51"/>
    <p:sldId id="1447" r:id="rId52"/>
    <p:sldId id="1448" r:id="rId53"/>
    <p:sldId id="1449" r:id="rId54"/>
    <p:sldId id="1505" r:id="rId55"/>
    <p:sldId id="1412" r:id="rId56"/>
    <p:sldId id="1450" r:id="rId57"/>
    <p:sldId id="1451" r:id="rId58"/>
    <p:sldId id="1452" r:id="rId59"/>
    <p:sldId id="1453" r:id="rId60"/>
    <p:sldId id="1454" r:id="rId61"/>
    <p:sldId id="1455" r:id="rId62"/>
    <p:sldId id="1456" r:id="rId63"/>
    <p:sldId id="1458" r:id="rId64"/>
    <p:sldId id="1459" r:id="rId65"/>
    <p:sldId id="1460" r:id="rId66"/>
    <p:sldId id="1461" r:id="rId67"/>
    <p:sldId id="1462" r:id="rId68"/>
    <p:sldId id="1463" r:id="rId69"/>
    <p:sldId id="1464" r:id="rId70"/>
    <p:sldId id="1466" r:id="rId71"/>
    <p:sldId id="1467" r:id="rId72"/>
    <p:sldId id="1468" r:id="rId73"/>
    <p:sldId id="1469" r:id="rId74"/>
    <p:sldId id="1470" r:id="rId75"/>
    <p:sldId id="1471" r:id="rId76"/>
    <p:sldId id="1472" r:id="rId77"/>
    <p:sldId id="1474" r:id="rId78"/>
    <p:sldId id="1475" r:id="rId79"/>
    <p:sldId id="1477" r:id="rId80"/>
    <p:sldId id="1478" r:id="rId81"/>
    <p:sldId id="1479" r:id="rId82"/>
    <p:sldId id="1480" r:id="rId83"/>
    <p:sldId id="1482" r:id="rId84"/>
    <p:sldId id="1483" r:id="rId85"/>
    <p:sldId id="1484" r:id="rId86"/>
    <p:sldId id="1485" r:id="rId87"/>
    <p:sldId id="1506" r:id="rId88"/>
    <p:sldId id="1486" r:id="rId89"/>
    <p:sldId id="1487" r:id="rId90"/>
    <p:sldId id="1489" r:id="rId91"/>
    <p:sldId id="1490" r:id="rId92"/>
    <p:sldId id="1491" r:id="rId93"/>
    <p:sldId id="1492" r:id="rId94"/>
    <p:sldId id="1493" r:id="rId95"/>
    <p:sldId id="1494" r:id="rId96"/>
    <p:sldId id="1495" r:id="rId97"/>
    <p:sldId id="1496" r:id="rId98"/>
    <p:sldId id="1497" r:id="rId99"/>
    <p:sldId id="1498" r:id="rId100"/>
    <p:sldId id="1499" r:id="rId101"/>
    <p:sldId id="1500" r:id="rId102"/>
    <p:sldId id="1501" r:id="rId103"/>
    <p:sldId id="1502" r:id="rId104"/>
    <p:sldId id="1324" r:id="rId105"/>
    <p:sldId id="270" r:id="rId106"/>
    <p:sldId id="272" r:id="rId10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2C32-1AD0-4571-9E62-353A81B0CE95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EC8A-F59A-4458-A1F3-9569604B1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22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41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D4A4E-4B07-69B2-65CB-3A138F8C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6D293A-128B-EEFD-3B09-6E2441CB7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3B8766-0F32-7E9D-0F13-C60724E45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BFAAA4-9E5C-0CA1-DDA4-8E394B1ED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52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8B802-5CE4-8E86-26F7-9B3E0240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68A730C-2448-6C4A-5B40-A138754D3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43261D-1AA6-8C68-A1E1-8C4374912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D8BCDD-10F2-4FB0-6786-C9605DDD3E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73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98839-BE6B-F829-D317-1D4FAB79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2F61F53-FC51-F4A8-2A14-19201A107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45AAFF-9BD9-0320-9B98-348DE4AE4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9CA961-C117-E6B4-A207-EFA350B7A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833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58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CAFAA-09C0-AD05-3BCF-F726A20E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49A1C02-1E02-1FD7-3477-CB28CB4E9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068D15F-4CE9-68B3-7C1D-2ACEA0B47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703F33-FA86-A7C8-E6E4-44912AFFF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548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4758-77FB-92B0-98FE-F1AA63A71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3A8435-B3FE-53D2-DC2D-54AB314F9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A87305-14BA-A07E-C413-93CE879FE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61F4A0-F6EE-B9E6-7EE5-8B6C24B93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159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26AA8-6165-2154-1ECB-D9997E8CC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DBE097C-C02C-9419-A34B-E384BCDC7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4B0BFB-9FFD-984C-4984-11E06A0BA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FE9AC8-2D86-7652-12CC-9FD741B6B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107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BBF50-EB55-3BAF-CD44-4C1D14891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EC7B876-D667-8B66-7DF5-1FDE8D2E2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81D4BC9-C3B6-9B6A-D998-D421543C8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EA7B41-6BC7-B90A-9A1C-EA8D47E82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184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9A58-1D63-C1DF-D28F-42BAFAD4A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522587-2DB9-671F-A64D-1166C786C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9FD084A-7D28-F1C6-CB50-02AEA6B4F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AE2C4F-E306-AC7E-9AB6-AD8BE36AA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08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5CC1A-513D-8C43-4DD4-6163A3DE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F32806-E558-361B-18DA-E9D0A76B9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3402B9-AB62-18B7-C42E-AF584E499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EE21D6-B3F4-F345-DAC3-6118881DF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18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740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81E5B-D5A3-014D-4A3A-51C2D942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C86EB29-125C-08ED-2A85-D653535C1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1190FA6-A6EA-F7C4-B33C-0F76EF126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DE253E-A2D6-9301-3C38-8E4C35F04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349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0293C-EF35-8A7D-B7E6-4D9224B50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010525-912C-4DEB-1E52-4A8AF2665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377B9C6-BC22-8F86-1940-A2BD1FB4C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0D86F6-3868-72B0-DB4B-AFA86124C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725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1175-9628-F461-3C52-D979A77B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0CD2F4-9E8A-1F56-D141-996DF3197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4A4D71-0602-44BD-46A4-D297A1277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CBF7A9-B2F7-FCC4-D24A-684218E9C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262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C7647-9E63-B3CC-8C53-E3B8AB31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64E99D-17A1-D62B-D557-3E50D368C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B31B82-0068-249C-B956-F18F0822D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AE135B-E6BC-AB0F-74EB-BA5CFB6D4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13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41D92-CAA8-F923-1675-19C27980C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F232F5-1CC6-F52A-F271-200F57AD7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0050627-ADE0-2496-92B5-F823B2317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B6F6DA-47C8-6974-CF78-F002A2458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817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A2E38-8DE1-551A-4B59-2791711DC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38E3EE-C4AF-37F3-4B12-2DD383A42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476CC67-F4E2-9AEB-7BB0-29A041285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7EFE2F-7887-3F6A-45CF-8CEAB20BB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060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24716-AD47-3F0E-8BD6-01F3641C5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285E52A-5B61-D18C-6A4D-CAB156071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332858-3C6C-A8BD-15EE-E5BAC822F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AB422A-A2C5-C900-F493-1DF048CB1C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461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AB31-CA97-BBDC-BA18-8698B066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EC8C79B-FB39-F8A3-16F0-091F790E1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39E428-0E0C-0F7E-F38C-59FD2FDA7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FB6D11-F724-C92C-AD71-9056D80D0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004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7E108-FF9A-A14A-4E62-FB1F23EC3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2D3904D-2E04-E5A7-D95E-9F1DE3366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25AD6D6-CEF7-FAC7-94FD-E2F7C1CC7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F79AE0-CF9F-20A1-8559-C332B3BA1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83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1E4F-DF75-9CD2-5F8B-8DABE08B5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073148-92DA-4D48-BE1A-98418FE20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70CE23-F5C5-E5D4-5808-4DBCC9B32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146A12-19CE-8470-515D-A40EE179F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5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D547-4802-EB47-BB9A-472D29C86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C92206-B1A6-45E8-4035-C9F7F58EB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ACAD1F-683E-B1CF-2E42-7CB92BE67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BBF41D-FFA2-5E4E-4831-3FDF4A7E5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177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839F3-8FDB-75F2-6EA2-93617D41E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5622E5-A184-1F0F-2877-571C1042C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CEC534F-9115-0F53-DE78-5136A551E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6F6500-941C-E66F-8F70-0C02E71E7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453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01582-E28A-DFC4-929C-413532554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A4095E-9FC1-31D4-EC64-A8CD93A4E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B463AA0-E83E-94C9-D549-073E6847F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40CA96-C5CC-7368-E764-A0F1578C7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369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4007-462F-9933-91E6-4AACD853F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6412F63-6B18-E011-BA44-EF918A85D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94EB54-F6DE-4F69-F2BE-8F6CBC75E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E5031D-A79A-0596-0B6D-9F10D9B05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2191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3520D-677F-EEEC-A5ED-AA1962B3D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6A311AF-D41F-10E1-59C0-B2B62B22C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9D0E6A-4648-D15A-63C5-020402911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60968D-A112-8634-1100-BF3ACAB85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850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FDE1-5777-17B3-93DB-AD3203AA7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033B71B-182A-05DA-30B1-0DF59C7E9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8D7E55-A67E-CDAA-640A-CB0D8CF5D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44713B-F7D6-B87E-5CD3-FC1EEC1A3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053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B7371-EF53-2296-7444-6BD2E94CA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F33EDA1-73C3-55F1-D0F6-1BAC2CAC4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9D6A76-021C-6E4C-BA10-6F0C215E3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912A47-C1B1-D97F-29E7-2288FE2E1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536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4C87-B6C5-7F71-9952-064049383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C3F89B-F276-9372-7F93-BC83AABA7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9594E5-840D-3F5D-6920-FC32CB9A4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2E113-EFCA-D14C-DD99-44E3DA413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526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148EB-5B4B-9BCD-D64D-D8A01A4A5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B21E934-D445-94B1-8E39-B39ABF42F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8F5CC8-850E-9672-EE3C-823B2A16D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A10959-E6CD-5835-E9B4-A5DC32824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750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87629-1EB1-DC8F-3FC6-DA51DA987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79BBEC-7E34-DBB8-3FC6-07A138720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DD3857-2E2C-685A-582C-8E2155717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AED18B-DA67-F225-1DC8-584E654040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8271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91675-8D1A-971E-7F51-B17D66752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669897D-B058-1E30-D319-0EA8066EF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88D8BC3-5617-27BB-752D-72D5A61EE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90A0FE-CFE4-89FE-11B9-F37984F09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72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24AE6-5D72-9F5F-1142-3FB8CEBE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60773C3-243D-5CDB-231D-30E5055E2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8742A7-3016-E2C1-3DD1-2E56930B1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FB9B1C-C805-2199-8A18-7BE5121B9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0418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92DC-6BAE-D813-D5AC-55D315628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23B58E-19E5-8BDA-9A91-42BEC2798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E7FA83-D2D5-3036-4334-290910805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CDA2F0-8147-7B57-8292-70C7355E5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0729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28EB-A3DF-AAD0-0285-2A7532E15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28AC74-9A70-FF8D-D380-4543C168C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2BAA2C7-B475-B93D-7E82-0067E92C7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47F168-B66D-A37F-CC8D-1C67FD088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1411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0483-7224-7D3D-5914-8AA848DB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B12884-E65C-4469-2EC4-9219A5998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FD58E1-6950-7F4A-07FA-3B49D6BE7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15CFF2-D229-7FAC-99C0-55D083B99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16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ADDA-3464-E4F7-CE2D-5DCAB6A60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A5BF6D-BD9B-31B0-9B65-C2741B0BE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83A475-C0CD-B8EF-25F8-541A359A5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9DAD95-EA7F-9586-E8F5-13DEAC101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547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A2732-36F9-3239-48CF-E3C2C347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3E6AD7-177C-50FA-BBC8-FEC9DF6D5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5462E5-37EC-3E24-256C-DD719C0D2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9F888C-D4BC-FCB5-2BC5-C43C5C607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563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589DD-440A-6CBA-45AE-BAF37B21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82196B-8233-3DD3-DD31-BD907FD4A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044944D-EE8D-D35D-C07B-08FF423B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9D96BA-807D-C1B6-AD63-674B22B6F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914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56BF8-5534-50E7-638B-A11772C6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0E2172B-81FE-6200-F404-7282E825C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11EBD1-5DA3-280C-73A6-F4027CEF8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952063-39ED-1207-2B42-945C25CA9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56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E87F4-F9EA-E02F-8BDB-6292DA3B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86F6C3-9929-9349-6E7D-E327D3F33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FC72F8E-D1EB-992A-6965-04DA8ED8D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EDDEF1-0BEA-04DC-03DA-66F8D7AFE0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111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F7F27-8934-C55E-3327-F002CF22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72BCDE-AB1B-A6B1-66A8-6B7F593A1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62FA72-7667-B9A1-C2D2-3BF82A8BD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8EDCE4-ABF6-014D-89A6-4B77472DC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8224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40C79-8075-7F03-7624-99DF6ABC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615716-EA80-4BB9-C7A7-4416C626F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BAB0CD-D769-B17F-DE58-82FE62C56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7E1E0-6EC5-9C40-C8C0-6D43CF6CB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38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44E33-5217-1561-E62A-EAFDB55F3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120F54-9D3C-AF46-A4A8-21A4C27C3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14CE4D-1F3C-B421-D79F-116B70794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6A0544-7F90-FB46-7CCF-5D3F18921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9197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08EB5-785D-5357-3AAF-65192E7A2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31B5272-670E-445E-87C9-26FC213D1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9DA3F9-92D8-6F49-92F7-ACE76F85F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1C6A97-24BF-E5DA-092B-AA3BFEB1A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6952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16F91-90A7-F49B-BB9B-7E102B951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999215-F402-6B51-9C01-1308F933C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F9DC95A-0729-3C7E-6B31-202CE25F1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18DE4A-0E08-8D08-7B59-BF8171B72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8296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4FFD4-A98D-47A6-DCD5-F16F80BE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05A85E-63D8-3998-AFF6-E25DD1C32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0E3278-33F8-7308-ECC4-FCCDEEBF6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11EE45-E47C-8173-B5DF-3E31FFE9F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945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1F111-9CC8-F690-DC43-62112F625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25E29A0-6B0A-8113-BF3B-D11FBD633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01C24E-B6EA-1A87-1886-1D08184B1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BD001B-57F0-5377-9208-38A105504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0922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6B106-AD45-4C87-FAFE-FD4265E32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511BD43-F1F9-54E7-060F-ABC2F7F66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B82E2B-16E2-DD0D-899E-AF7AAB513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794DC5-B298-3C34-E8B6-8F8E6AE4E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1394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AB3B5-5C01-9BA6-9AA9-6012313F4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9ECB64-89E0-4BAE-FF85-27989DCAA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744D3C-0E0F-CCE7-1E17-CC477108E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CD7ECF-74FA-8445-52C0-7BDCB950D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756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7CB5-2B05-5674-9174-49A9F5E62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18F18A7-F11C-5E4F-6B90-87AE3BC79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35838A-8347-5197-A7B8-1AD17F9A4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20CF39-FCC4-7352-7D20-034187317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397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4B04A-DB32-80CF-8B47-D36A98BA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82A4884-BC9A-4839-6EE7-646A5703C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BD96036-E5CB-6BC0-CE61-AA89D3C31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281B0F-6E27-E956-9A6D-43969BB64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2201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9EAC-55F0-B2EF-5E61-1DFA4A74D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13AD59-38C9-E14A-3F5A-65D74769C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67184D-B1E5-1F8A-159B-BD60CF04C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24566A-F83E-8721-D79D-CFCFD0313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122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69A5F-E87C-E838-8A00-701026E94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131013B-D351-350C-CCD9-3442C3739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FEDAC58-1E03-88E7-BC0B-7F48774A6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92973B-E5DD-A013-8C1F-40DA7BB47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38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9DF5-A7BA-5509-0675-A3F2278D8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43C023-A193-1DC4-1D88-FE6173324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7A6D06-0CF9-E4B2-08B9-6F1EAAC8C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F80D12-982C-F7DC-14FE-721D2A7E3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294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CE28-B063-FB28-2D7D-9022ED699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CCC914F-EF58-8CD6-D87E-EEFC2CBBE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D22971C-1871-2544-469F-4399BCD2E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58E62D-0EE8-4A6C-6D24-E77EF761E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3356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B90A4-0EA6-1C4A-1C2E-87E94622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105145A-14F7-15AF-4E5B-FDBA0E1A5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4B1CD24-1461-E400-9B16-5BF2DA95D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12FD14-CF41-96E5-07F1-D2E41CD7C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6243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004D1-9008-E380-F5F9-67B188292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A7DDE83-2B23-6689-FFBA-3A7964846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95358C-11AB-3455-98E2-951A70F24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E96F28-BB1C-A7A0-A215-844775BFF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6947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70AC6-B10C-1664-6EB4-A84DB359F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153AF7E-9547-87F2-5349-852FBFA71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44C0BCF-4B62-6AD0-6AC2-B5BAEA4C5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3A2E97-B27B-BB34-78F2-BF290F0E8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52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09292-1D74-8B49-C227-AF4C79ED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3470B82-3B64-B154-3814-74E6EB025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ECD5B5-B72E-D660-8603-F409E9671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CD0D5A-190A-B527-8DB6-E5D918C44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3701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4888-CD02-141F-C2B8-A44A16D7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C75585-5F11-B614-17C9-4F6C3DACC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245511-1FEC-FB62-09C8-D89055592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DB216A-5314-C989-34AD-68D8781A7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2242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4C65A-CE5C-4718-9FFD-3D8082D0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BFF0065-A448-FF3D-B3D4-227A3C228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DA3E99-3869-216F-9BA1-0E6324E36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5390ED-2B83-AF3B-D39D-773B0BD9C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008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2C5E-F20E-1376-9C08-867E0A4F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4A1FBEF-0E5F-9923-1A0A-2D2ED1B38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6099CB-5785-4A79-E70F-9860E3CCF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B167E8-7B50-B773-5C02-CAFDF277A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7956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0D93C-40C9-B106-1734-A7DD868F2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1CD1E3-972A-CB03-BFBA-38E793CF0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A61938-7D45-123E-3F64-071A2065E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7C37F9-6235-4B0C-239E-5FE0B5B81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1685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5D5CC-B1EC-03CF-A5B6-2EA4C93AB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015251E-3447-DF5A-722A-772530347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3A9BB3-7671-D39E-704D-8DC532AB7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4EC31E-C273-892B-668B-CB51F2B19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58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C3FD5-33EA-049A-9909-93963698D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79A6BA-8D37-91E6-0A6C-32E1E15CD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CC07DC-8586-8E84-842E-60DF850DA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151492-B5AC-96D2-F49C-D63AFAA8B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3505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40B21-6793-37CB-D4CE-91EA0EFD4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9E9FB9-9FE2-6BDF-5221-F1D2499B2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88CAF13-F00D-DD45-6B7C-F6D86F18C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C9C960-F7E9-D95F-638A-1088F787B0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6560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28F7-ACC2-B567-D15C-EF62147AB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39C1283-3EEB-A198-11D0-4F13AA904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CC4900-1057-B829-B768-76FDDB76A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DC7F94-6A18-552A-2B35-2ECB605CC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5679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2235-BB7D-2652-D98B-0828F8882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491062-895E-0405-70DE-4DE94ADF1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A973AB1-F8CF-9D77-5CBB-167FF804C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22631A-3B95-51AB-3B72-23CC9F38D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990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B57E4-10F0-0EE1-826B-D9E2FF1A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924C732-D4A1-1CB4-66D4-781F824A0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D26CDC5-968B-5405-1E35-8224E5E4A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EB0052-B9EA-477A-4604-EE5636773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1455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D9C5-BDFC-A238-3990-B91F07537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8B9DA3-0A46-AF37-4768-DB95AB85B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FFC5FEB-F11E-B2BC-346C-6D39C8E37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5D5B1F-4568-216E-C865-DC9A8FD13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277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7204C-DA99-82BF-13D7-D2F53688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C1D0DF3-10CF-F317-5669-23C492150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BD13428-8432-7923-5B1F-440275F56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7292C3-F587-90E8-9EA0-679B73F22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1877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5BA1-6502-A491-E29F-6EE75514E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E51E463-DB27-096E-57EF-3CBDFA6E0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0431CF-BA3F-ACB8-952F-41BE0125D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4384FB-1C25-54C8-67CA-7FFFFAF19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7575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4E377-2773-65D0-B3DF-617145832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E4418B-A7AF-6CFE-1D08-24C44B1D7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12F92FF-D80B-D339-5600-0050D66B0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85FBB0-DC2A-66A3-485F-470CA8B9A9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4336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664A1-BEBD-E1EB-8DAD-C6827DF33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3FF29F7-39FD-8D86-FD91-77490595B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EC35DC-314C-62FE-82C1-34DABE37A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3B7534-4D33-DE05-0BA4-26F77BE12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215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CA22A-C3C4-084D-019F-970357FB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255E8A4-3467-3366-BBBC-76152568B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EB8987A-25F8-487B-D18B-194BF2548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DBACBC-5D7D-D751-6600-DBFC152FA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68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58369-78D3-1D83-7FAF-7A7F5F55A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C9E208D-4310-2EC5-BB4E-5CD6D097B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66BC7D0-5A54-84B0-B72C-6C618B2C9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B3AC95-68A2-5584-DC5D-EA50C15E6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7742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2D90-CC72-2277-DA94-8146B0C27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7CDCC5D-B15D-89D2-3B50-91EDB44CE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A439FA-CEB0-2893-4328-673C09A4D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23F326-457D-07BA-5275-E11EC1DB3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061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BBC4D-7178-97D8-D9FA-FE7FFDD7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0EE6A2-F831-AE63-B248-F6D0A0E79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2474863-DCA7-CAA6-8768-5EC4560DA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1FAAF0-A2A0-AA1B-9766-43FE24403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18423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A350A-1F40-58C8-2131-DF8A9110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B49B7EF-2FA0-9BC8-13BF-6B57281D6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7ADD0C8-4E8F-120D-096B-123CB5107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8B9459-A1A7-0B23-C497-6582934AA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8412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9518-7B8D-0A8D-3969-FCA0E9D6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A65B8B-4FF5-8499-1A35-07ED4C905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C216304-F335-D757-DADF-C538FD88D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42B12F-18DD-7ABC-DCCB-3B3C87E92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78615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C5C76-2890-FA3B-B8F2-325C263E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2CD697D-7A66-90D4-1709-FE27244B3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73F002-91B7-3D38-7E22-75AED600E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38304D-A7AA-DABA-E161-E2CE5CEB9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60516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ECF9-1DAF-686A-BDC0-E02DBD4BD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78E807-98A5-1D05-6FDA-0BF8AED8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184DE9C-ED36-19D8-9189-0825DDC05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F9291F-D6F9-7FB8-8684-315D83D7A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0861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EBC47-7345-0E27-5998-C4D093AEF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BD4218-1E0B-6F81-04EC-B7C6274BF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20E0B7A-22D1-C1C6-7D0F-155D880F4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0915E2-226B-76EE-5CE5-FBC2295D1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8396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ADC3-53F4-6334-35FD-F0153D1B5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968DEC8-0A4C-CDDB-A35D-522027DA5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FC95A74-FDDE-23F2-6AA3-749FBB184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3CD7B9-9036-22EB-C520-97086E78B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98327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CB3E3-E579-6256-38B3-5D296DE74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89EE889-EDE7-1CC7-E82A-1365451C9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A8D4B5-08B6-9F55-D0C7-85ED99E93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A08BE8-8B87-E8A9-6FF1-DB6D0A8ED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0288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654CF-FC90-4939-B648-028F5A621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C3ED70C-B614-D91D-EF56-0A9B2C79A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B92C9A-3E08-59D7-A0BE-BC03418D4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8A07BE-C8C1-B8DF-D611-E973DD958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193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2C4CA-578F-2962-067F-61C57B523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114A888-7620-1F5D-8E69-7AFCCFE25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535558C-D41D-9FFC-0030-6030C8944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4EB6F1-D577-EF09-47F9-2FE508969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31164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C7CF2-C056-818A-4E2F-27304544F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82AF70-692B-A67F-C9F4-C97FC3B2E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2E7758-84F0-069C-AE02-4466D0BD4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3FD4C7-AE80-BE07-C3E6-2B14F9071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1357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5FDBC-3BAD-6109-D077-5506B8425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27F5CF4-B3C8-B1F7-3B18-056CDB0CD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45E43E-E459-0205-FCC4-30DBB32DB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323ACB-338A-A4F7-F253-16E6C02FF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512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958FF-F1CA-2427-DBB8-5124B3315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CFA74E-F570-30D6-C56F-D677287B1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C17B1F-B8C4-93CF-4F10-A7BC37233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692331-6AAF-0348-2490-ADF91B296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1312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310D-C34A-67A3-066D-6D0907EDE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338432D-A2C0-7096-D196-4725BDCD8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A1E0E7-1F7F-6C89-1713-AC34762C0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4E61DF-6DA2-AF5C-59EB-BFD021001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00918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31035-B265-9D76-733C-DC961733B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D0F8739-3F86-4ED5-C6CD-E83F26F63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1D5D26-250F-6132-2C3E-1B2DD111C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9D3B3F-C96B-8D37-04FF-1BB10F1F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40610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C2E30-AE19-0259-0F78-5B40A825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E666C54-86D7-523C-5495-FE967A7F2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A05773-CD90-034A-F873-8834A7298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34E7E7-AEB8-0AF9-8138-186EB5219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30566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390AE-D266-F2B6-6AC5-7432FF91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9FFC39-9990-A5F5-193A-14F35CB13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480B361-37EB-EE74-D4D7-00DB77AE3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B5AA6F-336E-1718-D837-5892B548E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96396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4DA45-7B0B-1658-403B-B4F627CA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9C39848-C777-C2AE-A231-76BC65D2C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827978-B30E-C09D-EEA8-C36D4D1AC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9196A3-9E94-B2BF-7E3D-9F391A549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4600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BE8D-8729-F0B5-8DA4-877D9550D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B2D0E0-C190-42D9-D919-E805CF5FF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D400F4-7BEF-1100-566B-BD9B842F2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FCD7BD-76DF-1C1A-8487-D7CAAB0CA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FB1E-E4F6-4A73-B765-C3524EB3C4C3}" type="slidenum">
              <a:rPr lang="pt-BR" smtClean="0"/>
              <a:pPr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40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6.xml"/><Relationship Id="rId4" Type="http://schemas.openxmlformats.org/officeDocument/2006/relationships/image" Target="../media/image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7.xml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8.xml"/><Relationship Id="rId4" Type="http://schemas.openxmlformats.org/officeDocument/2006/relationships/image" Target="../media/image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9.xml"/><Relationship Id="rId4" Type="http://schemas.openxmlformats.org/officeDocument/2006/relationships/image" Target="../media/image7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0.xml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2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3.xml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4.xml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6.xml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7.xml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8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9.xml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0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1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2.xml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3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4.xml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6.xml"/><Relationship Id="rId4" Type="http://schemas.openxmlformats.org/officeDocument/2006/relationships/image" Target="../media/image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7.xml"/><Relationship Id="rId4" Type="http://schemas.openxmlformats.org/officeDocument/2006/relationships/image" Target="../media/image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8.xml"/><Relationship Id="rId4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9.xml"/><Relationship Id="rId4" Type="http://schemas.openxmlformats.org/officeDocument/2006/relationships/image" Target="../media/image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0.xml"/><Relationship Id="rId4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1.xml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2.xml"/><Relationship Id="rId4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3.xml"/><Relationship Id="rId4" Type="http://schemas.openxmlformats.org/officeDocument/2006/relationships/image" Target="../media/image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4.xml"/><Relationship Id="rId4" Type="http://schemas.openxmlformats.org/officeDocument/2006/relationships/image" Target="../media/image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EA293-891E-3AF1-E611-28A7BD51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88A5DA5-66BF-2F3D-F1C1-A61328694EA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82939AE-F7D8-4D3B-D562-22B210713A7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66854"/>
          <a:ext cx="10515600" cy="24688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39121616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059650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516824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Etapa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Conteúdo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Correspondência na Lei Municipal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94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Fato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Ação ou omissão funcional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95 e 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299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Tipicidade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Conduta prevista como infração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99 a 104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1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Ilicitude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Contrariedade à norma sem justificativa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Implícita nos deveres/proibições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050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Culpabilidade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Dolo ou culpa do servidor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98, §1º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43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Sanção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Penalidade proporcional ao fato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100 e seguintes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89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3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41D64-2AB3-F2CA-A384-C8DF0351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BE49BFE-66D7-442A-C9F7-E892725E397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3D1FD7-9DD8-C87D-B711-52A66750E78C}"/>
              </a:ext>
            </a:extLst>
          </p:cNvPr>
          <p:cNvSpPr txBox="1"/>
          <p:nvPr/>
        </p:nvSpPr>
        <p:spPr>
          <a:xfrm>
            <a:off x="176463" y="577517"/>
            <a:ext cx="12015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C03D69-359A-9337-1197-3A8DC95680C6}"/>
              </a:ext>
            </a:extLst>
          </p:cNvPr>
          <p:cNvSpPr txBox="1"/>
          <p:nvPr/>
        </p:nvSpPr>
        <p:spPr>
          <a:xfrm>
            <a:off x="438539" y="1309352"/>
            <a:ext cx="114953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Requisitos de Clareza e Objetividade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endParaRPr lang="pt-BR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Linguagem </a:t>
            </a:r>
            <a:r>
              <a:rPr lang="pt-BR" b="1" dirty="0"/>
              <a:t>técnica e impessoal</a:t>
            </a:r>
            <a:r>
              <a:rPr lang="pt-BR" dirty="0"/>
              <a:t> (“a comissão verificou...”).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Evitar juízos de valor ou expressões subjetivas.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Fundamentar todas as conclusões com </a:t>
            </a:r>
            <a:r>
              <a:rPr lang="pt-BR" b="1" dirty="0"/>
              <a:t>base em provas e artigos legais</a:t>
            </a:r>
            <a:r>
              <a:rPr lang="pt-B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Assinatura de </a:t>
            </a:r>
            <a:r>
              <a:rPr lang="pt-BR" b="1" dirty="0"/>
              <a:t>todos os membros da comissão</a:t>
            </a:r>
            <a:r>
              <a:rPr lang="pt-BR" dirty="0"/>
              <a:t>.</a:t>
            </a:r>
          </a:p>
          <a:p>
            <a:pPr>
              <a:buNone/>
            </a:pPr>
            <a:br>
              <a:rPr lang="pt-BR" dirty="0"/>
            </a:br>
            <a:endParaRPr lang="pt-BR" dirty="0"/>
          </a:p>
          <a:p>
            <a:pPr>
              <a:buNone/>
            </a:pPr>
            <a:r>
              <a:rPr lang="pt-BR" b="1" dirty="0"/>
              <a:t> Síntese Didática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dirty="0"/>
              <a:t>O relatório é o </a:t>
            </a:r>
            <a:r>
              <a:rPr lang="pt-BR" b="1" dirty="0"/>
              <a:t>ponto de chegada da sindicância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Resume os fatos, avalia as provas e </a:t>
            </a:r>
            <a:r>
              <a:rPr lang="pt-BR" b="1" dirty="0"/>
              <a:t>orienta a autoridade na tomada de decisão</a:t>
            </a:r>
            <a:r>
              <a:rPr lang="pt-BR" dirty="0"/>
              <a:t>, sem impor sanção.</a:t>
            </a:r>
          </a:p>
          <a:p>
            <a:pPr>
              <a:buNone/>
            </a:pPr>
            <a:r>
              <a:rPr lang="pt-BR" dirty="0"/>
              <a:t>Em Jaguaruna, o </a:t>
            </a:r>
            <a:r>
              <a:rPr lang="pt-BR" b="1" dirty="0"/>
              <a:t>art. 116 da Lei Municipal</a:t>
            </a:r>
            <a:r>
              <a:rPr lang="pt-BR" dirty="0"/>
              <a:t> determina que ele seja </a:t>
            </a:r>
            <a:r>
              <a:rPr lang="pt-BR" b="1" dirty="0"/>
              <a:t>conclusivo e encaminhado à autoridade competente</a:t>
            </a:r>
            <a:r>
              <a:rPr lang="pt-BR" dirty="0"/>
              <a:t>, que decidirá pelo </a:t>
            </a:r>
            <a:r>
              <a:rPr lang="pt-BR" b="1" dirty="0"/>
              <a:t>arquivamento</a:t>
            </a:r>
            <a:r>
              <a:rPr lang="pt-BR" dirty="0"/>
              <a:t> ou pela </a:t>
            </a:r>
            <a:r>
              <a:rPr lang="pt-BR" b="1" dirty="0"/>
              <a:t>abertura de PAD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42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1B534-D875-B745-9F44-CB8C26B0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5D77382-519D-6DA3-528B-841C10F154E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183228-2979-6C7C-CC28-374221DF96D6}"/>
              </a:ext>
            </a:extLst>
          </p:cNvPr>
          <p:cNvSpPr txBox="1"/>
          <p:nvPr/>
        </p:nvSpPr>
        <p:spPr>
          <a:xfrm>
            <a:off x="176463" y="577517"/>
            <a:ext cx="12015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3A10C3-9D61-0E75-A0DF-EE0C4F9D9C92}"/>
              </a:ext>
            </a:extLst>
          </p:cNvPr>
          <p:cNvSpPr txBox="1"/>
          <p:nvPr/>
        </p:nvSpPr>
        <p:spPr>
          <a:xfrm>
            <a:off x="3048000" y="13093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/>
              <a:t>Quadro Comparativo — Sindicância x PAD</a:t>
            </a: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30F498B-079A-9597-BAE3-7C0953F0E32A}"/>
              </a:ext>
            </a:extLst>
          </p:cNvPr>
          <p:cNvGraphicFramePr>
            <a:graphicFrameLocks noGrp="1"/>
          </p:cNvGraphicFramePr>
          <p:nvPr/>
        </p:nvGraphicFramePr>
        <p:xfrm>
          <a:off x="2361643" y="1697005"/>
          <a:ext cx="7468713" cy="4608578"/>
        </p:xfrm>
        <a:graphic>
          <a:graphicData uri="http://schemas.openxmlformats.org/drawingml/2006/table">
            <a:tbl>
              <a:tblPr/>
              <a:tblGrid>
                <a:gridCol w="2489571">
                  <a:extLst>
                    <a:ext uri="{9D8B030D-6E8A-4147-A177-3AD203B41FA5}">
                      <a16:colId xmlns:a16="http://schemas.microsoft.com/office/drawing/2014/main" val="2113217909"/>
                    </a:ext>
                  </a:extLst>
                </a:gridCol>
                <a:gridCol w="2489571">
                  <a:extLst>
                    <a:ext uri="{9D8B030D-6E8A-4147-A177-3AD203B41FA5}">
                      <a16:colId xmlns:a16="http://schemas.microsoft.com/office/drawing/2014/main" val="393900070"/>
                    </a:ext>
                  </a:extLst>
                </a:gridCol>
                <a:gridCol w="2489571">
                  <a:extLst>
                    <a:ext uri="{9D8B030D-6E8A-4147-A177-3AD203B41FA5}">
                      <a16:colId xmlns:a16="http://schemas.microsoft.com/office/drawing/2014/main" val="1790009332"/>
                    </a:ext>
                  </a:extLst>
                </a:gridCol>
              </a:tblGrid>
              <a:tr h="4546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Elemento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Sindicância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Processo Administrativo Disciplinar (PAD)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02783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Finalidade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Investigar fatos e levantar indícios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Julgar infração e aplicar penalidade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731704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Natureza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Investigativa, preparatória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Punitiva e decisória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33273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Base Legal (Jaguaruna)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Arts. 111 a 116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Arts. 117 a 131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643783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Comissão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3 servidores efetivos designados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3 servidores efetivos designados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281402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Prazo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60 dias, prorrogável por mais 60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60 dias, prorrogável por mais 60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940155"/>
                  </a:ext>
                </a:extLst>
              </a:tr>
              <a:tr h="4546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Fase de Defesa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Garantida se houver acusado identificado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Obrigatória, com citação formal e prazos definidos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747330"/>
                  </a:ext>
                </a:extLst>
              </a:tr>
              <a:tr h="4546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Resultado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Arquivamento ou instauração de PAD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Absolvição ou aplicação de penalidade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80028"/>
                  </a:ext>
                </a:extLst>
              </a:tr>
              <a:tr h="4546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Penalidades Aplicáveis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Nenhuma (não pune)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Advertência, suspensão, demissão, etc.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042258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Formalidade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Menor — rito simplificado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Maior — rito formal e completo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702096"/>
                  </a:ext>
                </a:extLst>
              </a:tr>
              <a:tr h="4546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Sigilo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Regra geral durante a apuração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Também aplicável, mas com maior publicidade da decisão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18070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Autoridade Decisora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Decide arquivar ou abrir PAD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Aplica penalidade conforme o caso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858406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b="1"/>
                        <a:t>Possibilidade de Revisão</a:t>
                      </a:r>
                      <a:endParaRPr lang="pt-BR" sz="1300"/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/>
                        <a:t>Sim, se houver vício ou novo fato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300" dirty="0"/>
                        <a:t>Sim, conforme </a:t>
                      </a:r>
                      <a:r>
                        <a:rPr lang="pt-BR" sz="1300" dirty="0" err="1"/>
                        <a:t>arts</a:t>
                      </a:r>
                      <a:r>
                        <a:rPr lang="pt-BR" sz="1300" dirty="0"/>
                        <a:t>. 138 a 146</a:t>
                      </a:r>
                    </a:p>
                  </a:txBody>
                  <a:tcPr marL="64945" marR="64945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7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91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22A42-7DFC-964B-AA77-16DF8F93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A208D58-23D4-CA26-9FEE-04E3B602CBC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9D5B79-2351-AAC9-13BC-958BB6D59C3B}"/>
              </a:ext>
            </a:extLst>
          </p:cNvPr>
          <p:cNvSpPr txBox="1"/>
          <p:nvPr/>
        </p:nvSpPr>
        <p:spPr>
          <a:xfrm>
            <a:off x="176463" y="577517"/>
            <a:ext cx="12015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C356E7-E734-F148-A52C-CB9D49BFD633}"/>
              </a:ext>
            </a:extLst>
          </p:cNvPr>
          <p:cNvSpPr txBox="1"/>
          <p:nvPr/>
        </p:nvSpPr>
        <p:spPr>
          <a:xfrm>
            <a:off x="3048000" y="13093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Síntese Prática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B2F70EE-4693-589D-AF85-EFB146B0395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086894"/>
          <a:ext cx="10515600" cy="18288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9730887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80373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Situação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Instrumento Recomendado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94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Fato novo, sem autoria definida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Sindicância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557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Irregularidade leve ou dúvida sobre infração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Sindicância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513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Indícios claros de infração grave ou dano ao erário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PAD direto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822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Reincidência, improbidade ou crime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PAD com comunicação ao MP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18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66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3CB89-AD8A-8F73-57CE-33C2DC9D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7842C6C-711A-6C78-AECF-DB3D1F549DF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675E1B-3E13-D1E6-EA89-3F38ABDDD22A}"/>
              </a:ext>
            </a:extLst>
          </p:cNvPr>
          <p:cNvSpPr txBox="1"/>
          <p:nvPr/>
        </p:nvSpPr>
        <p:spPr>
          <a:xfrm>
            <a:off x="176463" y="577517"/>
            <a:ext cx="12015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BBB7D3-5EB7-5A5C-17F0-329EDB80CE78}"/>
              </a:ext>
            </a:extLst>
          </p:cNvPr>
          <p:cNvSpPr txBox="1"/>
          <p:nvPr/>
        </p:nvSpPr>
        <p:spPr>
          <a:xfrm>
            <a:off x="322315" y="1411705"/>
            <a:ext cx="8775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A </a:t>
            </a:r>
            <a:r>
              <a:rPr lang="pt-BR" b="1" dirty="0"/>
              <a:t>sindicância</a:t>
            </a:r>
            <a:r>
              <a:rPr lang="pt-BR" dirty="0"/>
              <a:t> é o </a:t>
            </a:r>
            <a:r>
              <a:rPr lang="pt-BR" b="1" dirty="0"/>
              <a:t>instrumento de investigação</a:t>
            </a:r>
            <a:r>
              <a:rPr lang="pt-BR" dirty="0"/>
              <a:t> — busca a verdade e prepara o terreno.</a:t>
            </a:r>
          </a:p>
          <a:p>
            <a:pPr>
              <a:buNone/>
            </a:pPr>
            <a:br>
              <a:rPr lang="pt-BR" dirty="0"/>
            </a:br>
            <a:r>
              <a:rPr lang="pt-BR" dirty="0"/>
              <a:t>O </a:t>
            </a:r>
            <a:r>
              <a:rPr lang="pt-BR" b="1" dirty="0"/>
              <a:t>PAD</a:t>
            </a:r>
            <a:r>
              <a:rPr lang="pt-BR" dirty="0"/>
              <a:t> é o </a:t>
            </a:r>
            <a:r>
              <a:rPr lang="pt-BR" b="1" dirty="0"/>
              <a:t>instrumento de julgamento</a:t>
            </a:r>
            <a:r>
              <a:rPr lang="pt-BR" dirty="0"/>
              <a:t> — aplica o direito e define a sanção.</a:t>
            </a:r>
          </a:p>
          <a:p>
            <a:pPr>
              <a:buNone/>
            </a:pPr>
            <a:r>
              <a:rPr lang="pt-BR" dirty="0"/>
              <a:t>Ambos seguem os </a:t>
            </a:r>
            <a:r>
              <a:rPr lang="pt-BR" b="1" dirty="0"/>
              <a:t>princípios constitucionais do devido processo legal, contraditório e ampla defesa</a:t>
            </a:r>
            <a:r>
              <a:rPr lang="pt-BR" dirty="0"/>
              <a:t>, mas o PAD exige </a:t>
            </a:r>
            <a:r>
              <a:rPr lang="pt-BR" b="1" dirty="0"/>
              <a:t>formalidade plena e garantias processuais específicas</a:t>
            </a:r>
            <a:r>
              <a:rPr lang="pt-BR" dirty="0"/>
              <a:t>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Em Jaguaruna, a distinção é clara: a sindicância apura, o PAD decide.</a:t>
            </a:r>
          </a:p>
        </p:txBody>
      </p:sp>
    </p:spTree>
    <p:extLst>
      <p:ext uri="{BB962C8B-B14F-4D97-AF65-F5344CB8AC3E}">
        <p14:creationId xmlns:p14="http://schemas.microsoft.com/office/powerpoint/2010/main" val="3284086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35A8346-5D05-FFD9-966A-3AA1B648A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13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98BF3-5062-32C2-FB99-90C52E002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34EB094-20DB-3C00-1FA6-75AC042C243B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499CA2-20E4-E59A-8D32-5599A2961935}"/>
              </a:ext>
            </a:extLst>
          </p:cNvPr>
          <p:cNvSpPr txBox="1"/>
          <p:nvPr/>
        </p:nvSpPr>
        <p:spPr>
          <a:xfrm>
            <a:off x="541176" y="1614196"/>
            <a:ext cx="106462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Teoria Geral da Infração Administrativa procura explicar quando um comportamento do servidor se torna uma infração funcional.</a:t>
            </a:r>
          </a:p>
          <a:p>
            <a:br>
              <a:rPr lang="pt-BR" dirty="0"/>
            </a:br>
            <a:r>
              <a:rPr lang="pt-BR" dirty="0"/>
              <a:t>Ela adota uma lógica semelhante à do Direito Penal, com análise da conduta, tipicidade, ilicitude e culpabilidade.</a:t>
            </a:r>
          </a:p>
          <a:p>
            <a:br>
              <a:rPr lang="pt-BR" dirty="0"/>
            </a:br>
            <a:r>
              <a:rPr lang="pt-BR" dirty="0"/>
              <a:t>Em Jaguaruna, o Estatuto traduz essa teoria em regras objetivas, garantindo que toda responsabilização disciplinar ocorra com base em lei, proporcionalidade e ampla defesa.</a:t>
            </a:r>
          </a:p>
        </p:txBody>
      </p:sp>
    </p:spTree>
    <p:extLst>
      <p:ext uri="{BB962C8B-B14F-4D97-AF65-F5344CB8AC3E}">
        <p14:creationId xmlns:p14="http://schemas.microsoft.com/office/powerpoint/2010/main" val="190837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6046FA-341C-B856-26E3-9F060D2D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5B2B5B9-AB83-566D-93E4-17808AF2F313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341BB3-D8F6-93D9-7507-9E2C6FBCB0B5}"/>
              </a:ext>
            </a:extLst>
          </p:cNvPr>
          <p:cNvSpPr txBox="1"/>
          <p:nvPr/>
        </p:nvSpPr>
        <p:spPr>
          <a:xfrm>
            <a:off x="541176" y="1614196"/>
            <a:ext cx="1064622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As </a:t>
            </a:r>
            <a:r>
              <a:rPr lang="pt-BR" sz="2400" b="1" dirty="0"/>
              <a:t>regras de conduta</a:t>
            </a:r>
            <a:r>
              <a:rPr lang="pt-BR" sz="2400" dirty="0"/>
              <a:t> são o conjunto de </a:t>
            </a:r>
            <a:r>
              <a:rPr lang="pt-BR" sz="2400" b="1" dirty="0"/>
              <a:t>normas éticas e funcionais</a:t>
            </a:r>
            <a:r>
              <a:rPr lang="pt-BR" sz="2400" dirty="0"/>
              <a:t> que disciplinam o comportamento do servidor público no exercício de suas atribuições.</a:t>
            </a:r>
            <a:br>
              <a:rPr lang="pt-BR" sz="2400" dirty="0"/>
            </a:br>
            <a:r>
              <a:rPr lang="pt-BR" sz="2400" dirty="0"/>
              <a:t>Elas traduzem os </a:t>
            </a:r>
            <a:r>
              <a:rPr lang="pt-BR" sz="2400" b="1" dirty="0"/>
              <a:t>deveres e proibições</a:t>
            </a:r>
            <a:r>
              <a:rPr lang="pt-BR" sz="2400" dirty="0"/>
              <a:t> previstos no Estatuto e servem de parâmetro para identificar o que é </a:t>
            </a:r>
            <a:r>
              <a:rPr lang="pt-BR" sz="2400" b="1" dirty="0"/>
              <a:t>conduta regular</a:t>
            </a:r>
            <a:r>
              <a:rPr lang="pt-BR" sz="2400" dirty="0"/>
              <a:t> e o que constitui </a:t>
            </a:r>
            <a:r>
              <a:rPr lang="pt-BR" sz="2400" b="1" dirty="0"/>
              <a:t>ilícito administrativo</a:t>
            </a:r>
            <a:r>
              <a:rPr lang="pt-BR" sz="2400" dirty="0"/>
              <a:t>.</a:t>
            </a:r>
          </a:p>
          <a:p>
            <a:r>
              <a:rPr lang="pt-BR" sz="2400" b="1" dirty="0"/>
              <a:t>Na Lei Municipal de Jaguaruna</a:t>
            </a:r>
            <a:r>
              <a:rPr lang="pt-BR" sz="2400" dirty="0"/>
              <a:t>, os </a:t>
            </a:r>
            <a:r>
              <a:rPr lang="pt-BR" sz="2400" dirty="0" err="1"/>
              <a:t>arts</a:t>
            </a:r>
            <a:r>
              <a:rPr lang="pt-BR" sz="2400" dirty="0"/>
              <a:t>. </a:t>
            </a:r>
            <a:r>
              <a:rPr lang="pt-BR" sz="2400" b="1" dirty="0"/>
              <a:t>95 e 96</a:t>
            </a:r>
            <a:r>
              <a:rPr lang="pt-BR" sz="2400" dirty="0"/>
              <a:t> formam o núcleo dessas regras:</a:t>
            </a:r>
          </a:p>
          <a:p>
            <a:r>
              <a:rPr lang="pt-BR" sz="2400" b="1" dirty="0"/>
              <a:t>Art. 95 – Dos deveres</a:t>
            </a:r>
            <a:r>
              <a:rPr lang="pt-BR" sz="2400" dirty="0"/>
              <a:t> (como zelo, lealdade, observância da lei, urbanidade, sigilo e pontualidade);</a:t>
            </a:r>
          </a:p>
          <a:p>
            <a:r>
              <a:rPr lang="pt-BR" sz="2400" b="1" dirty="0"/>
              <a:t>Art. 96 – Das proibições</a:t>
            </a:r>
            <a:r>
              <a:rPr lang="pt-BR" sz="2400" dirty="0"/>
              <a:t> (como ausentar-se sem autorização, usar o cargo para proveito próprio, receber vantagens indevidas, proceder de forma desidiosa).</a:t>
            </a:r>
          </a:p>
          <a:p>
            <a:r>
              <a:rPr lang="pt-BR" sz="2400" dirty="0"/>
              <a:t>Esses dispositivos são o </a:t>
            </a:r>
            <a:r>
              <a:rPr lang="pt-BR" sz="2400" b="1" dirty="0"/>
              <a:t>referencial prático</a:t>
            </a:r>
            <a:r>
              <a:rPr lang="pt-BR" sz="2400" dirty="0"/>
              <a:t> para toda sindicância e processo administrativo.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94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686D4-625B-871D-625B-798439760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F8F48AF-2ED5-B425-8B02-86AA2E2EE342}"/>
              </a:ext>
            </a:extLst>
          </p:cNvPr>
          <p:cNvSpPr txBox="1"/>
          <p:nvPr/>
        </p:nvSpPr>
        <p:spPr>
          <a:xfrm>
            <a:off x="1865784" y="631865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8A766E-A7E2-DE05-2C92-A9C88ADFBD6B}"/>
              </a:ext>
            </a:extLst>
          </p:cNvPr>
          <p:cNvSpPr txBox="1"/>
          <p:nvPr/>
        </p:nvSpPr>
        <p:spPr>
          <a:xfrm>
            <a:off x="541176" y="1614196"/>
            <a:ext cx="106462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As regras de conduta têm </a:t>
            </a:r>
            <a:r>
              <a:rPr lang="pt-BR" b="1" dirty="0"/>
              <a:t>natureza preventiva e educativa</a:t>
            </a:r>
            <a:r>
              <a:rPr lang="pt-BR" dirty="0"/>
              <a:t>: indicam ao servidor o comportamento esperado, refletindo os </a:t>
            </a:r>
            <a:r>
              <a:rPr lang="pt-BR" b="1" dirty="0"/>
              <a:t>princípios da Administração Pública</a:t>
            </a:r>
            <a:r>
              <a:rPr lang="pt-BR" dirty="0"/>
              <a:t> (legalidade, impessoalidade, moralidade, publicidade e eficiência).</a:t>
            </a:r>
          </a:p>
          <a:p>
            <a:r>
              <a:rPr lang="pt-BR" dirty="0"/>
              <a:t>São classificadas em dois grupos: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B4EF014-5D3C-9D09-C7EB-E81BE4466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5317"/>
              </p:ext>
            </p:extLst>
          </p:nvPr>
        </p:nvGraphicFramePr>
        <p:xfrm>
          <a:off x="838200" y="3289368"/>
          <a:ext cx="10515600" cy="1554480"/>
        </p:xfrm>
        <a:graphic>
          <a:graphicData uri="http://schemas.openxmlformats.org/drawingml/2006/table">
            <a:tbl>
              <a:tblPr/>
              <a:tblGrid>
                <a:gridCol w="2194249">
                  <a:extLst>
                    <a:ext uri="{9D8B030D-6E8A-4147-A177-3AD203B41FA5}">
                      <a16:colId xmlns:a16="http://schemas.microsoft.com/office/drawing/2014/main" val="1146856076"/>
                    </a:ext>
                  </a:extLst>
                </a:gridCol>
                <a:gridCol w="3834882">
                  <a:extLst>
                    <a:ext uri="{9D8B030D-6E8A-4147-A177-3AD203B41FA5}">
                      <a16:colId xmlns:a16="http://schemas.microsoft.com/office/drawing/2014/main" val="4133059634"/>
                    </a:ext>
                  </a:extLst>
                </a:gridCol>
                <a:gridCol w="4486469">
                  <a:extLst>
                    <a:ext uri="{9D8B030D-6E8A-4147-A177-3AD203B41FA5}">
                      <a16:colId xmlns:a16="http://schemas.microsoft.com/office/drawing/2014/main" val="2137895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Deveres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Obrigações positivas do servidor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Exercer o cargo com zelo (art. 95, I); guardar sigilo (VIII); tratar com urbanidade (XI)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946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Proibições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Condutas vedadas que comprometem o serviço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Retirar documentos sem autorização (art. 96, II); valer-se do cargo para proveito próprio (VII); receber propina (IX)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811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488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B07F2-C7AD-D795-ABAA-14CE26C62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BF1143B-3606-0D92-FF5B-2128AB581A9F}"/>
              </a:ext>
            </a:extLst>
          </p:cNvPr>
          <p:cNvSpPr txBox="1"/>
          <p:nvPr/>
        </p:nvSpPr>
        <p:spPr>
          <a:xfrm>
            <a:off x="1865784" y="631865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B0CEB3-9A87-05F2-39BE-FCBF504305B2}"/>
              </a:ext>
            </a:extLst>
          </p:cNvPr>
          <p:cNvSpPr txBox="1"/>
          <p:nvPr/>
        </p:nvSpPr>
        <p:spPr>
          <a:xfrm>
            <a:off x="410547" y="719490"/>
            <a:ext cx="1077685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ilícito administrativo</a:t>
            </a:r>
            <a:r>
              <a:rPr lang="pt-BR" dirty="0"/>
              <a:t> (ou infração administrativa) é a </a:t>
            </a:r>
            <a:r>
              <a:rPr lang="pt-BR" b="1" dirty="0"/>
              <a:t>violação das regras de conduta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Constitui-se quando o servidor </a:t>
            </a:r>
            <a:r>
              <a:rPr lang="pt-BR" b="1" dirty="0"/>
              <a:t>pratica ato contrário à lei, por ação ou omissão</a:t>
            </a:r>
            <a:r>
              <a:rPr lang="pt-BR" dirty="0"/>
              <a:t>, e </a:t>
            </a:r>
            <a:r>
              <a:rPr lang="pt-BR" b="1" dirty="0"/>
              <a:t>compromete o dever funcional</a:t>
            </a:r>
            <a:r>
              <a:rPr lang="pt-BR" dirty="0"/>
              <a:t>.</a:t>
            </a:r>
          </a:p>
          <a:p>
            <a:r>
              <a:rPr lang="pt-BR" b="1" dirty="0"/>
              <a:t>Fundamento legal:</a:t>
            </a:r>
            <a:endParaRPr lang="pt-BR" dirty="0"/>
          </a:p>
          <a:p>
            <a:r>
              <a:rPr lang="pt-BR" dirty="0"/>
              <a:t>Art. 98 da Lei Municipal: “O servidor responde civil, penal e administrativamente pelo exercício irregular de suas atribuições.”</a:t>
            </a:r>
          </a:p>
          <a:p>
            <a:endParaRPr lang="pt-BR" dirty="0"/>
          </a:p>
          <a:p>
            <a:r>
              <a:rPr lang="pt-BR" b="1" dirty="0"/>
              <a:t>Elementos do Ilícito Administrativo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E545CA6-4180-02F3-01B2-8F66936BE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41962"/>
              </p:ext>
            </p:extLst>
          </p:nvPr>
        </p:nvGraphicFramePr>
        <p:xfrm>
          <a:off x="410547" y="3240422"/>
          <a:ext cx="10534261" cy="2103120"/>
        </p:xfrm>
        <a:graphic>
          <a:graphicData uri="http://schemas.openxmlformats.org/drawingml/2006/table">
            <a:tbl>
              <a:tblPr/>
              <a:tblGrid>
                <a:gridCol w="2121808">
                  <a:extLst>
                    <a:ext uri="{9D8B030D-6E8A-4147-A177-3AD203B41FA5}">
                      <a16:colId xmlns:a16="http://schemas.microsoft.com/office/drawing/2014/main" val="725462013"/>
                    </a:ext>
                  </a:extLst>
                </a:gridCol>
                <a:gridCol w="4075366">
                  <a:extLst>
                    <a:ext uri="{9D8B030D-6E8A-4147-A177-3AD203B41FA5}">
                      <a16:colId xmlns:a16="http://schemas.microsoft.com/office/drawing/2014/main" val="135527807"/>
                    </a:ext>
                  </a:extLst>
                </a:gridCol>
                <a:gridCol w="4337087">
                  <a:extLst>
                    <a:ext uri="{9D8B030D-6E8A-4147-A177-3AD203B41FA5}">
                      <a16:colId xmlns:a16="http://schemas.microsoft.com/office/drawing/2014/main" val="1278780750"/>
                    </a:ext>
                  </a:extLst>
                </a:gridCol>
              </a:tblGrid>
              <a:tr h="255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Elemento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Exemplo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754087"/>
                  </a:ext>
                </a:extLst>
              </a:tr>
              <a:tr h="255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Conduta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Ação ou omissão voluntária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Ausentar-se sem autorização (art. 96, 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82536"/>
                  </a:ext>
                </a:extLst>
              </a:tr>
              <a:tr h="4477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Tipicidade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Prevista como proibição ou dever violado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Retirar documentos sem permissão (art. 96, 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15066"/>
                  </a:ext>
                </a:extLst>
              </a:tr>
              <a:tr h="255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Ilicitude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Contrária à lei e sem causa justificante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Falta de ordem legal que autorize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551683"/>
                  </a:ext>
                </a:extLst>
              </a:tr>
              <a:tr h="255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Culpabilidade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Intenção (dolo) ou negligência (culpa)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Descumprir dever por descuido ou má-fé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34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74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2FC175-2DB9-852E-B825-53EC8299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CABA84E-966F-ECB1-FEB7-DACDEBD381B2}"/>
              </a:ext>
            </a:extLst>
          </p:cNvPr>
          <p:cNvSpPr txBox="1"/>
          <p:nvPr/>
        </p:nvSpPr>
        <p:spPr>
          <a:xfrm>
            <a:off x="1865784" y="631865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7170CE-05FF-81CF-159F-E346DAD9F878}"/>
              </a:ext>
            </a:extLst>
          </p:cNvPr>
          <p:cNvSpPr txBox="1"/>
          <p:nvPr/>
        </p:nvSpPr>
        <p:spPr>
          <a:xfrm>
            <a:off x="335903" y="951722"/>
            <a:ext cx="112807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As Sanções Administrativas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A sanção é a resposta estatal à infração funcional, com caráter educativo, corretivo e disciplinar.</a:t>
            </a:r>
          </a:p>
          <a:p>
            <a:br>
              <a:rPr lang="pt-BR" dirty="0"/>
            </a:br>
            <a:r>
              <a:rPr lang="pt-BR" dirty="0"/>
              <a:t>Ela deve ser aplicada observando a natureza e gravidade da infração, os danos ao serviço público e os antecedentes funcionais (art. 100).</a:t>
            </a:r>
          </a:p>
          <a:p>
            <a:endParaRPr lang="pt-BR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/>
              <a:t>Penalidades previstas na Lei Municipal (art. 99)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/>
              <a:t>Advertência – para faltas leves (art. 101);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/>
              <a:t>Suspensão – até 90 dias (art. 102);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/>
              <a:t>Demissão – para infrações graves (art. 104).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79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5514DB-C865-F3B6-692C-30CEB6D0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A48FA2F-7646-C270-A29D-595BF594DD5B}"/>
              </a:ext>
            </a:extLst>
          </p:cNvPr>
          <p:cNvSpPr txBox="1"/>
          <p:nvPr/>
        </p:nvSpPr>
        <p:spPr>
          <a:xfrm>
            <a:off x="1865784" y="631865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550194-3337-33FF-0179-170C0DDD3AB0}"/>
              </a:ext>
            </a:extLst>
          </p:cNvPr>
          <p:cNvSpPr txBox="1"/>
          <p:nvPr/>
        </p:nvSpPr>
        <p:spPr>
          <a:xfrm>
            <a:off x="335903" y="951722"/>
            <a:ext cx="112807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Regras adicionais: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Suspensão pode ser convertida em multa de 25% por dia de vencimento, com o servidor em serviço (art. 102, </a:t>
            </a:r>
            <a:r>
              <a:rPr lang="pt-BR" dirty="0" err="1"/>
              <a:t>p.u</a:t>
            </a:r>
            <a:r>
              <a:rPr lang="pt-BR" dirty="0"/>
              <a:t>.).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Advertência e suspensão podem ser canceladas após 3 e 5 anos sem reincidência (art. 103).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Penalidades devem ser sempre motivadas e com fundamento legal expresso (art. 99, </a:t>
            </a:r>
            <a:r>
              <a:rPr lang="pt-BR" dirty="0" err="1"/>
              <a:t>p.u</a:t>
            </a:r>
            <a:r>
              <a:rPr lang="pt-BR" dirty="0"/>
              <a:t>.).</a:t>
            </a:r>
          </a:p>
          <a:p>
            <a:endParaRPr lang="pt-BR" dirty="0"/>
          </a:p>
          <a:p>
            <a:r>
              <a:rPr lang="pt-BR" b="1" dirty="0"/>
              <a:t>Doutrina e Princípios Aplicáveis</a:t>
            </a:r>
          </a:p>
          <a:p>
            <a:endParaRPr lang="pt-BR" b="1" dirty="0"/>
          </a:p>
          <a:p>
            <a:r>
              <a:rPr lang="pt-BR" dirty="0"/>
              <a:t>A doutrina administrativa moderna reconhece que a sanção: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não é vingança estatal, mas instrumento de preservação da confiança pública;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deve obedecer aos princípios do devido processo legal, contraditório, legalidade e proporcionalidade;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não pode ser aplicada sem prova, defesa e motivação.</a:t>
            </a:r>
          </a:p>
          <a:p>
            <a:endParaRPr lang="pt-BR" i="1" dirty="0"/>
          </a:p>
          <a:p>
            <a:r>
              <a:rPr lang="pt-BR" i="1" dirty="0"/>
              <a:t>Celso Antônio Bandeira de Mello</a:t>
            </a:r>
            <a:r>
              <a:rPr lang="pt-BR" dirty="0"/>
              <a:t> ensina que a sanção disciplinar tem função “reeducadora e garantidora da ordem administrativa”.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05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5B7C8-1A42-0555-4558-99EF93E27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DF8915-06C8-F18E-39D7-BB81A558069D}"/>
              </a:ext>
            </a:extLst>
          </p:cNvPr>
          <p:cNvSpPr txBox="1"/>
          <p:nvPr/>
        </p:nvSpPr>
        <p:spPr>
          <a:xfrm>
            <a:off x="1865784" y="631865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82243DE-629F-BE15-8B74-E8E6E0FFA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7320"/>
              </p:ext>
            </p:extLst>
          </p:nvPr>
        </p:nvGraphicFramePr>
        <p:xfrm>
          <a:off x="575386" y="753626"/>
          <a:ext cx="10909880" cy="5958673"/>
        </p:xfrm>
        <a:graphic>
          <a:graphicData uri="http://schemas.openxmlformats.org/drawingml/2006/table">
            <a:tbl>
              <a:tblPr/>
              <a:tblGrid>
                <a:gridCol w="2727470">
                  <a:extLst>
                    <a:ext uri="{9D8B030D-6E8A-4147-A177-3AD203B41FA5}">
                      <a16:colId xmlns:a16="http://schemas.microsoft.com/office/drawing/2014/main" val="1763602161"/>
                    </a:ext>
                  </a:extLst>
                </a:gridCol>
                <a:gridCol w="3188379">
                  <a:extLst>
                    <a:ext uri="{9D8B030D-6E8A-4147-A177-3AD203B41FA5}">
                      <a16:colId xmlns:a16="http://schemas.microsoft.com/office/drawing/2014/main" val="1220166756"/>
                    </a:ext>
                  </a:extLst>
                </a:gridCol>
                <a:gridCol w="2266561">
                  <a:extLst>
                    <a:ext uri="{9D8B030D-6E8A-4147-A177-3AD203B41FA5}">
                      <a16:colId xmlns:a16="http://schemas.microsoft.com/office/drawing/2014/main" val="2727351346"/>
                    </a:ext>
                  </a:extLst>
                </a:gridCol>
                <a:gridCol w="2727470">
                  <a:extLst>
                    <a:ext uri="{9D8B030D-6E8A-4147-A177-3AD203B41FA5}">
                      <a16:colId xmlns:a16="http://schemas.microsoft.com/office/drawing/2014/main" val="4096382107"/>
                    </a:ext>
                  </a:extLst>
                </a:gridCol>
              </a:tblGrid>
              <a:tr h="3900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Categoria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Conceito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dirty="0"/>
                        <a:t>Base Legal Municipal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Exemplo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742127"/>
                  </a:ext>
                </a:extLst>
              </a:tr>
              <a:tr h="9931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b="1"/>
                        <a:t>Conduta funcional</a:t>
                      </a:r>
                      <a:endParaRPr lang="pt-BR" sz="180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Atuação do servidor segundo regras de dever e proibição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Arts. 95 e 96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Ser assíduo, leal e urbano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006918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b="1" dirty="0"/>
                        <a:t>Ilícito administrativo</a:t>
                      </a:r>
                      <a:endParaRPr lang="pt-BR" sz="18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dirty="0"/>
                        <a:t>Violação de norma funcional, por ação ou omissão, com dolo ou culpa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dirty="0"/>
                        <a:t>Art. 98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dirty="0"/>
                        <a:t>Usar o cargo para benefício próprio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218460"/>
                  </a:ext>
                </a:extLst>
              </a:tr>
              <a:tr h="6915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b="1"/>
                        <a:t>Sanção disciplinar</a:t>
                      </a:r>
                      <a:endParaRPr lang="pt-BR" sz="180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Resposta punitiva e corretiva à infração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Arts. 99 a 106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Advertência, suspensão, demissão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215340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b="1"/>
                        <a:t>Proporcionalidade</a:t>
                      </a:r>
                      <a:endParaRPr lang="pt-BR" sz="180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A pena deve guardar relação com a gravidade e circunstâncias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Art. 100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Reincidência agrava a pena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484493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b="1" dirty="0"/>
                        <a:t>Reabilitação</a:t>
                      </a:r>
                      <a:endParaRPr lang="pt-BR" sz="18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Cancelamento de registros de penalidade após período sem faltas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/>
                        <a:t>Art. 103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800" dirty="0"/>
                        <a:t>3 anos (advertência) / 5 anos (suspensão)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92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89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0DB0604-173A-4A70-CB94-B6965EE2639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0B4417-DC3C-6239-F417-A1CB0D0A1D39}"/>
              </a:ext>
            </a:extLst>
          </p:cNvPr>
          <p:cNvSpPr txBox="1"/>
          <p:nvPr/>
        </p:nvSpPr>
        <p:spPr>
          <a:xfrm>
            <a:off x="1371600" y="942109"/>
            <a:ext cx="100584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sz="2400" dirty="0"/>
              <a:t>As </a:t>
            </a:r>
            <a:r>
              <a:rPr lang="pt-BR" sz="2400" b="1" dirty="0"/>
              <a:t>regras de conduta</a:t>
            </a:r>
            <a:r>
              <a:rPr lang="pt-BR" sz="2400" dirty="0"/>
              <a:t> definem o comportamento esperado do servidor;</a:t>
            </a:r>
            <a:br>
              <a:rPr lang="pt-BR" sz="2400" dirty="0"/>
            </a:br>
            <a:r>
              <a:rPr lang="pt-BR" sz="2400" dirty="0"/>
              <a:t>o </a:t>
            </a:r>
            <a:r>
              <a:rPr lang="pt-BR" sz="2400" b="1" dirty="0"/>
              <a:t>ilícito administrativo</a:t>
            </a:r>
            <a:r>
              <a:rPr lang="pt-BR" sz="2400" dirty="0"/>
              <a:t> ocorre quando essas regras são violadas;</a:t>
            </a:r>
            <a:br>
              <a:rPr lang="pt-BR" sz="2400" dirty="0"/>
            </a:br>
            <a:r>
              <a:rPr lang="pt-BR" sz="2400" dirty="0"/>
              <a:t>e a </a:t>
            </a:r>
            <a:r>
              <a:rPr lang="pt-BR" sz="2400" b="1" dirty="0"/>
              <a:t>sanção disciplinar</a:t>
            </a:r>
            <a:r>
              <a:rPr lang="pt-BR" sz="2400" dirty="0"/>
              <a:t> é o instrumento legal de correção e preservação da ordem administrativa.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Em Jaguaruna, essa estrutura é clara: os </a:t>
            </a:r>
            <a:r>
              <a:rPr lang="pt-BR" sz="2400" dirty="0" err="1"/>
              <a:t>arts</a:t>
            </a:r>
            <a:r>
              <a:rPr lang="pt-BR" sz="2400" dirty="0"/>
              <a:t>. 95 a 106 formam o </a:t>
            </a:r>
            <a:r>
              <a:rPr lang="pt-BR" sz="2400" b="1" dirty="0"/>
              <a:t>núcleo disciplinar</a:t>
            </a:r>
            <a:r>
              <a:rPr lang="pt-BR" sz="2400" dirty="0"/>
              <a:t> da lei municipal, garantindo que toda punição seja </a:t>
            </a:r>
            <a:r>
              <a:rPr lang="pt-BR" sz="2400" b="1" dirty="0"/>
              <a:t>legal, proporcional e motivada</a:t>
            </a:r>
            <a:r>
              <a:rPr lang="pt-BR" sz="2400" dirty="0"/>
              <a:t>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9997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BCD87-82CE-F977-923C-4DB5D2562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D3241E8-A6CE-E17A-3A7B-BC792BA9C60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5A14BE-71A4-AC87-B589-184D09E83CE6}"/>
              </a:ext>
            </a:extLst>
          </p:cNvPr>
          <p:cNvSpPr txBox="1"/>
          <p:nvPr/>
        </p:nvSpPr>
        <p:spPr>
          <a:xfrm>
            <a:off x="1371600" y="942109"/>
            <a:ext cx="100584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sz="2400" b="1" dirty="0"/>
              <a:t>Caracterização da Infração Administrativa</a:t>
            </a:r>
          </a:p>
          <a:p>
            <a:r>
              <a:rPr lang="pt-BR" sz="2400" b="1" i="1" dirty="0"/>
              <a:t>(Desvalor da Conduta e Resultado)</a:t>
            </a:r>
            <a:endParaRPr lang="pt-BR" sz="2400" b="1" dirty="0"/>
          </a:p>
          <a:p>
            <a:endParaRPr lang="pt-BR" sz="2200" b="0" i="0" dirty="0">
              <a:effectLst/>
            </a:endParaRPr>
          </a:p>
          <a:p>
            <a:endParaRPr lang="pt-BR" sz="2200" dirty="0"/>
          </a:p>
          <a:p>
            <a:r>
              <a:rPr lang="pt-BR" sz="2400" b="1" dirty="0"/>
              <a:t>Conceito Geral</a:t>
            </a:r>
          </a:p>
          <a:p>
            <a:endParaRPr lang="pt-BR" sz="2400" b="1" dirty="0"/>
          </a:p>
          <a:p>
            <a:r>
              <a:rPr lang="pt-BR" sz="2400" dirty="0"/>
              <a:t>A caracterização da infração administrativa ocorre quando a conduta do servidor reúne todos os elementos exigidos pela Teoria Geral da Infração Administrativa  conduta, tipicidade, ilicitude, culpabilidade e resultado  configurando um ilícito disciplinar completo.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1378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897325-47AB-7576-DA33-F53C5700399A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pt-BR" sz="4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Professora</a:t>
            </a:r>
            <a:endParaRPr lang="en-US" altLang="pt-BR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Marcianita Lopata de Lima</a:t>
            </a:r>
          </a:p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pt-BR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endParaRPr lang="pt-BR" sz="1600" b="1" noProof="0" dirty="0"/>
          </a:p>
          <a:p>
            <a:pPr marL="0">
              <a:defRPr/>
            </a:pPr>
            <a:r>
              <a:rPr lang="pt-BR" sz="1600" b="1" noProof="0" dirty="0"/>
              <a:t>Advogada</a:t>
            </a:r>
          </a:p>
          <a:p>
            <a:pPr marL="0">
              <a:defRPr/>
            </a:pPr>
            <a:r>
              <a:rPr lang="pt-BR" sz="1600" b="1" noProof="0" dirty="0"/>
              <a:t>Mestre em Direito Empresarial e Cidadania pelo </a:t>
            </a:r>
            <a:r>
              <a:rPr lang="pt-BR" sz="1600" b="1" noProof="0" dirty="0" err="1"/>
              <a:t>Unicuritiba</a:t>
            </a:r>
            <a:endParaRPr lang="pt-BR" sz="1600" b="1" noProof="0" dirty="0"/>
          </a:p>
          <a:p>
            <a:pPr marL="0">
              <a:defRPr/>
            </a:pPr>
            <a:r>
              <a:rPr lang="pt-BR" sz="1600" b="1" noProof="0" dirty="0"/>
              <a:t>Especialização em Gestão Contábil e Tributária pela UFPR </a:t>
            </a:r>
          </a:p>
          <a:p>
            <a:pPr marL="0">
              <a:defRPr/>
            </a:pPr>
            <a:r>
              <a:rPr lang="pt-BR" sz="1600" b="1" noProof="0" dirty="0"/>
              <a:t>Especialização em LGPD pela </a:t>
            </a:r>
            <a:r>
              <a:rPr lang="pt-BR" sz="1600" b="1" noProof="0" dirty="0" err="1"/>
              <a:t>Legale</a:t>
            </a:r>
            <a:r>
              <a:rPr lang="pt-BR" sz="1600" b="1" noProof="0" dirty="0"/>
              <a:t> Educacional</a:t>
            </a:r>
          </a:p>
          <a:p>
            <a:pPr marL="0">
              <a:defRPr/>
            </a:pPr>
            <a:r>
              <a:rPr lang="pt-BR" sz="1600" b="1" noProof="0" dirty="0"/>
              <a:t>Especialização em Direito Empresarial pela </a:t>
            </a:r>
            <a:r>
              <a:rPr lang="pt-BR" sz="1600" b="1" noProof="0" dirty="0" err="1"/>
              <a:t>Legale</a:t>
            </a:r>
            <a:r>
              <a:rPr lang="pt-BR" sz="1600" b="1" noProof="0" dirty="0"/>
              <a:t> Educacional</a:t>
            </a:r>
          </a:p>
          <a:p>
            <a:pPr marL="0">
              <a:defRPr/>
            </a:pPr>
            <a:r>
              <a:rPr lang="pt-BR" sz="1600" b="1" noProof="0" dirty="0"/>
              <a:t>Especialização em Planejamento Previdenciário pela </a:t>
            </a:r>
            <a:r>
              <a:rPr lang="pt-BR" sz="1600" b="1" noProof="0" dirty="0" err="1"/>
              <a:t>Legale</a:t>
            </a:r>
            <a:r>
              <a:rPr lang="pt-BR" sz="1600" b="1" noProof="0" dirty="0"/>
              <a:t> Educacional</a:t>
            </a:r>
          </a:p>
          <a:p>
            <a:pPr marL="0">
              <a:defRPr/>
            </a:pPr>
            <a:r>
              <a:rPr lang="pt-BR" sz="1600" b="1" noProof="0" dirty="0"/>
              <a:t>MBA em Gestão de Pessoas pela </a:t>
            </a:r>
            <a:r>
              <a:rPr lang="pt-BR" sz="1600" b="1" noProof="0" dirty="0" err="1"/>
              <a:t>Facet</a:t>
            </a:r>
            <a:endParaRPr lang="pt-BR" sz="1600" b="1" noProof="0" dirty="0"/>
          </a:p>
          <a:p>
            <a:pPr marL="0">
              <a:defRPr/>
            </a:pPr>
            <a:r>
              <a:rPr lang="pt-BR" sz="1600" b="1" noProof="0" dirty="0"/>
              <a:t>Graduada em Direito pela FACEAR (2009)</a:t>
            </a:r>
          </a:p>
          <a:p>
            <a:pPr marL="0">
              <a:defRPr/>
            </a:pPr>
            <a:endParaRPr lang="en-US" alt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36900F-D056-3408-9C7F-C9412657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1380071"/>
            <a:ext cx="3615776" cy="41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E71A2-A514-1AF2-72FC-50B72EFAD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3A4A59C-9B77-E33C-81C3-EC0FA458180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DE9DCE-84C8-AB26-41D5-95537E8C4E5C}"/>
              </a:ext>
            </a:extLst>
          </p:cNvPr>
          <p:cNvSpPr txBox="1"/>
          <p:nvPr/>
        </p:nvSpPr>
        <p:spPr>
          <a:xfrm>
            <a:off x="1371600" y="942109"/>
            <a:ext cx="100584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endParaRPr lang="pt-BR" sz="2400" dirty="0"/>
          </a:p>
          <a:p>
            <a:r>
              <a:rPr lang="pt-BR" sz="2400" dirty="0"/>
              <a:t>Em termos práticos, significa transformar o fato em falta funcional, ou seja, demonstrar que o comportamento violou dever legal e causou impacto ao interesse público.</a:t>
            </a:r>
          </a:p>
          <a:p>
            <a:endParaRPr lang="pt-BR" sz="2400" dirty="0"/>
          </a:p>
          <a:p>
            <a:r>
              <a:rPr lang="pt-BR" sz="2400" b="1" dirty="0"/>
              <a:t>Lei Municipal (art. 98):</a:t>
            </a:r>
          </a:p>
          <a:p>
            <a:endParaRPr lang="pt-BR" sz="2400" dirty="0"/>
          </a:p>
          <a:p>
            <a:r>
              <a:rPr lang="pt-BR" sz="2400" dirty="0"/>
              <a:t>“O servidor responde civil, penal e administrativamente pelo exercício irregular de suas atribuições.”</a:t>
            </a:r>
          </a:p>
          <a:p>
            <a:r>
              <a:rPr lang="pt-BR" sz="2400" dirty="0"/>
              <a:t>Esse dispositivo é o alicerce da caracterização da infração funcional: toda conduta contrária à lei, cometida com dolo ou culpa, e vinculada ao cargo, gera responsabilidade.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5936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AEC21-CF34-6307-F02B-81BE418EC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913DCBE-AB0F-FF19-C352-A55B35CF43D3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28BEE5-9E43-274D-D542-471A6B64F575}"/>
              </a:ext>
            </a:extLst>
          </p:cNvPr>
          <p:cNvSpPr txBox="1"/>
          <p:nvPr/>
        </p:nvSpPr>
        <p:spPr>
          <a:xfrm>
            <a:off x="1371600" y="942109"/>
            <a:ext cx="100584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sz="2400" b="1" dirty="0"/>
              <a:t>Desvalor da Conduta</a:t>
            </a:r>
          </a:p>
          <a:p>
            <a:endParaRPr lang="pt-BR" sz="2400" b="1" dirty="0"/>
          </a:p>
          <a:p>
            <a:r>
              <a:rPr lang="pt-BR" sz="2400" dirty="0"/>
              <a:t>O desvalor da conduta é o primeiro elemento da infração.</a:t>
            </a:r>
            <a:br>
              <a:rPr lang="pt-BR" sz="2400" dirty="0"/>
            </a:br>
            <a:r>
              <a:rPr lang="pt-BR" sz="2400" dirty="0"/>
              <a:t>Ele representa o juízo de reprovação sobre o comportamento do servidor — a ação ou omissão que viola deveres de probidade, moralidade, eficiência e legalidade.</a:t>
            </a:r>
          </a:p>
          <a:p>
            <a:endParaRPr lang="pt-BR" sz="2400" dirty="0"/>
          </a:p>
          <a:p>
            <a:r>
              <a:rPr lang="pt-BR" sz="2400" dirty="0"/>
              <a:t>Em outras palavras: não basta a existência do ato é necessário que ele seja contrário aos deveres funcionais e revele conduta antijurídica.</a:t>
            </a:r>
          </a:p>
          <a:p>
            <a:endParaRPr lang="pt-BR" sz="2200" b="0" i="0" dirty="0"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B9005F-E8D4-4FDA-2DF0-924E9756E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0947" y="259101"/>
            <a:ext cx="918106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32AB3-DFAC-04FB-503E-EDAAFECB2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57AC399-DADD-BD48-2FBA-92413475147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446838-B796-8F08-6154-74CF91326D8D}"/>
              </a:ext>
            </a:extLst>
          </p:cNvPr>
          <p:cNvSpPr txBox="1"/>
          <p:nvPr/>
        </p:nvSpPr>
        <p:spPr>
          <a:xfrm>
            <a:off x="1295400" y="947254"/>
            <a:ext cx="1005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sz="2400" dirty="0"/>
              <a:t> O “desvalor da conduta” está ligado ao comportamento voluntário, reprovável e evitável do servidor, sendo a base da culpabilidade administrativa</a:t>
            </a:r>
            <a:endParaRPr lang="pt-BR" sz="2200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D7B5266-9DAB-D1B6-1A2B-0908D0BB3D5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132614"/>
          <a:ext cx="10515600" cy="17373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72698275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3500422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2270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Conduta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Artigo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Natureza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18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Ausentar-se sem autorização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Desvalor funcional (violação do dever de assiduidade)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03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Receber vantagem indevida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Desvalor ético e moral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570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Negligência em suas atribuições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/>
                        <a:t>Art. 95, I e 98, §1º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Desvalor técnico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31839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4D13FDF-9E52-C050-043F-D8A8B697293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132614"/>
          <a:ext cx="10515600" cy="17373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5563664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908013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173116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Conduta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Artigo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Natureza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7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Ausentar-se sem autorização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Desvalor funcional (violação do dever de assiduidade)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275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Receber vantagem indevida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Desvalor ético e moral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9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Negligência em suas atribuições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/>
                        <a:t>Art. 95, I e 98, §1º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Desvalor técnico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7966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BDFFD1F-CB26-AF43-6623-2632B50E33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132614"/>
          <a:ext cx="10515600" cy="17373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400984491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709223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72786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Conduta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Artigo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Natureza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086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Ausentar-se sem autorização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Desvalor funcional (violação do dever de assiduidade)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825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Receber vantagem indevida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Desvalor ético e moral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596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Negligência em suas atribuições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/>
                        <a:t>Art. 95, I e 98, §1º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Desvalor técnico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732525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2791AB1-3804-3070-1F76-61F6F1425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40041"/>
              </p:ext>
            </p:extLst>
          </p:nvPr>
        </p:nvGraphicFramePr>
        <p:xfrm>
          <a:off x="838200" y="3132614"/>
          <a:ext cx="10515600" cy="17373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5125352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7484917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2978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Conduta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Artigo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Natureza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271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Ausentar-se sem autorização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Desvalor funcional (violação do dever de assiduidade)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357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Receber vantagem indevida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Desvalor ético e moral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892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Negligência em suas atribuições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/>
                        <a:t>Art. 95, I e 98, §1º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Desvalor técnico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6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170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51108B-C1B7-BF64-7349-915DEC95F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8F89A9E-5947-BBEA-C7AE-ECCBEB04314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2B4E1F-3674-DF86-8ABF-04583326ABDA}"/>
              </a:ext>
            </a:extLst>
          </p:cNvPr>
          <p:cNvSpPr txBox="1"/>
          <p:nvPr/>
        </p:nvSpPr>
        <p:spPr>
          <a:xfrm>
            <a:off x="1371600" y="942109"/>
            <a:ext cx="102730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sz="2400" b="1" dirty="0"/>
              <a:t>Lei Municipal (art. 100):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dirty="0"/>
          </a:p>
          <a:p>
            <a:r>
              <a:rPr lang="pt-BR" sz="2400" dirty="0"/>
              <a:t>“Na aplicação das penalidades serão considerados a natureza e a gravidade da infração, os danos que dela provierem para o serviço público, as circunstâncias agravantes ou atenuantes e os antecedentes funcionais.”</a:t>
            </a:r>
          </a:p>
          <a:p>
            <a:r>
              <a:rPr lang="pt-BR" sz="2400" dirty="0"/>
              <a:t>Assim, o </a:t>
            </a:r>
            <a:r>
              <a:rPr lang="pt-BR" sz="2400" b="1" dirty="0"/>
              <a:t>resultado</a:t>
            </a:r>
            <a:r>
              <a:rPr lang="pt-BR" sz="2400" dirty="0"/>
              <a:t> influencia diretamente a </a:t>
            </a:r>
            <a:r>
              <a:rPr lang="pt-BR" sz="2400" b="1" dirty="0"/>
              <a:t>dosimetria da pena</a:t>
            </a:r>
            <a:r>
              <a:rPr lang="pt-BR" sz="2400" dirty="0"/>
              <a:t> (qual penalidade será aplicada).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551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ED085-F640-3999-C92B-7645B9E84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5CFEA94-6E8E-79DE-6F27-72B0A347864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CF4E50-CD92-8B5A-1B22-90133249617F}"/>
              </a:ext>
            </a:extLst>
          </p:cNvPr>
          <p:cNvSpPr txBox="1"/>
          <p:nvPr/>
        </p:nvSpPr>
        <p:spPr>
          <a:xfrm>
            <a:off x="838200" y="674400"/>
            <a:ext cx="1044250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200" dirty="0"/>
          </a:p>
          <a:p>
            <a:r>
              <a:rPr lang="pt-BR" sz="2400" b="1" dirty="0">
                <a:highlight>
                  <a:srgbClr val="FFFF00"/>
                </a:highlight>
              </a:rPr>
              <a:t>Análise Conjunta da Conduta e do Resultado</a:t>
            </a:r>
          </a:p>
          <a:p>
            <a:endParaRPr lang="pt-BR" sz="2400" b="1" dirty="0"/>
          </a:p>
          <a:p>
            <a:r>
              <a:rPr lang="pt-BR" sz="2400" dirty="0"/>
              <a:t>A infração administrativa completa exige a combinação do desvalor da conduta e do resultado, avaliados conforme a lei local:</a:t>
            </a:r>
          </a:p>
          <a:p>
            <a:endParaRPr lang="pt-BR" sz="2200" b="1" i="0" dirty="0">
              <a:effectLst/>
            </a:endParaRP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CC304FE-C677-D80F-6CC7-E31675569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40685"/>
              </p:ext>
            </p:extLst>
          </p:nvPr>
        </p:nvGraphicFramePr>
        <p:xfrm>
          <a:off x="838200" y="2891760"/>
          <a:ext cx="10515600" cy="32918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9432757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049212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88356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Elemento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Exemplo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65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Conduta antijurídica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Ação ou omissão contrária aos deveres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Retirar documento sem autorização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146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Resultado lesivo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Dano ou risco ao serviço público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Informação sigilosa vazada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828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Nexo funcional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Relação entre o ato e o exercício do cargo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O ato foi praticado em razão do cargo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917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Culpabilidade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Intenção (dolo) ou negligência (culpa)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Falha técnica ou má-fé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341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Proporcionalidade da sanção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pena reflete a gravidade da falta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Advertência, suspensão ou demissão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96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00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32E3D-FBEE-9C49-C9D7-A6D46DE7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9A4F23F-03F2-BC82-3AAA-6E9D25B1CEC3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C848A9-DD6C-7794-85AC-D6CA402C3F0F}"/>
              </a:ext>
            </a:extLst>
          </p:cNvPr>
          <p:cNvSpPr txBox="1"/>
          <p:nvPr/>
        </p:nvSpPr>
        <p:spPr>
          <a:xfrm>
            <a:off x="1371599" y="727788"/>
            <a:ext cx="980647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200" dirty="0"/>
          </a:p>
          <a:p>
            <a:r>
              <a:rPr lang="pt-BR" sz="2400" b="1" dirty="0"/>
              <a:t>Circunstâncias Agravantes e Atenuantes (Lei Municipal, art. 100 §§1º e 2º)</a:t>
            </a:r>
          </a:p>
          <a:p>
            <a:r>
              <a:rPr lang="pt-BR" sz="2400" b="1" dirty="0"/>
              <a:t>🔺 Agravantes:</a:t>
            </a:r>
          </a:p>
          <a:p>
            <a:endParaRPr lang="pt-BR" sz="2400" b="1" dirty="0"/>
          </a:p>
          <a:p>
            <a:endParaRPr lang="pt-BR" sz="2400" b="1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Premeditação;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Reincidência;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Conluio;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Continuação do ilícito;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Ato cometido com abuso de autoridade ou dissimulação.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pt-BR" sz="2200" b="1" i="0" dirty="0">
              <a:effectLst/>
            </a:endParaRP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272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475C3-574D-49B0-DE6A-77FC00E74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52089A8-60F4-FCB3-2354-BCD059A1261F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B30755-77FE-518C-DE4F-9DD370EC04E5}"/>
              </a:ext>
            </a:extLst>
          </p:cNvPr>
          <p:cNvSpPr txBox="1"/>
          <p:nvPr/>
        </p:nvSpPr>
        <p:spPr>
          <a:xfrm>
            <a:off x="1343607" y="727788"/>
            <a:ext cx="9806473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200" dirty="0"/>
          </a:p>
          <a:p>
            <a:r>
              <a:rPr lang="pt-BR" sz="2400" b="1" dirty="0"/>
              <a:t>Circunstâncias Agravantes e Atenuantes (Lei Municipal, art. 100 §§1º e 2º)</a:t>
            </a:r>
          </a:p>
          <a:p>
            <a:endParaRPr lang="pt-BR" sz="2400" b="1" dirty="0"/>
          </a:p>
          <a:p>
            <a:r>
              <a:rPr lang="pt-BR" sz="2400" b="1" dirty="0"/>
              <a:t>🔻 Atenuantes:</a:t>
            </a:r>
          </a:p>
          <a:p>
            <a:endParaRPr lang="pt-BR" sz="2400" b="1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Cooperação mínima;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Confissão espontânea;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Coação hierárquica;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Influência de emoção violenta;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BR" sz="2400" dirty="0"/>
              <a:t>Reparação voluntária do dano.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Esses fatores </a:t>
            </a:r>
            <a:r>
              <a:rPr lang="pt-BR" sz="2400" b="1" dirty="0"/>
              <a:t>refletem o grau de desvalor da conduta e do resultado</a:t>
            </a:r>
            <a:r>
              <a:rPr lang="pt-BR" sz="2400" dirty="0"/>
              <a:t>, e orientam a </a:t>
            </a:r>
            <a:r>
              <a:rPr lang="pt-BR" sz="2400" b="1" dirty="0"/>
              <a:t>graduar a sanção</a:t>
            </a:r>
            <a:r>
              <a:rPr lang="pt-BR" sz="2400" dirty="0"/>
              <a:t> de forma proporcional.</a:t>
            </a:r>
          </a:p>
          <a:p>
            <a:endParaRPr lang="pt-BR" sz="2200" b="1" i="0" dirty="0">
              <a:effectLst/>
            </a:endParaRP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9092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14907-62E8-7A7E-E8FE-DBDAE54A4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D632E5-0729-AE74-018A-BB05C46C1AB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4EB3F6-3701-1695-6513-589D862CE76C}"/>
              </a:ext>
            </a:extLst>
          </p:cNvPr>
          <p:cNvSpPr txBox="1"/>
          <p:nvPr/>
        </p:nvSpPr>
        <p:spPr>
          <a:xfrm>
            <a:off x="513184" y="718457"/>
            <a:ext cx="1091681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200" dirty="0"/>
          </a:p>
          <a:p>
            <a:endParaRPr lang="pt-BR" sz="2200" dirty="0"/>
          </a:p>
          <a:p>
            <a:r>
              <a:rPr lang="pt-BR" sz="2400" dirty="0"/>
              <a:t>O </a:t>
            </a:r>
            <a:r>
              <a:rPr lang="pt-BR" sz="2400" b="1" dirty="0"/>
              <a:t>resultado</a:t>
            </a:r>
            <a:r>
              <a:rPr lang="pt-BR" sz="2400" dirty="0"/>
              <a:t> na infração administrativa é o </a:t>
            </a:r>
            <a:r>
              <a:rPr lang="pt-BR" sz="2400" b="1" dirty="0"/>
              <a:t>efeito concreto ou potencial</a:t>
            </a:r>
            <a:r>
              <a:rPr lang="pt-BR" sz="2400" dirty="0"/>
              <a:t> que a conduta do servidor produz sobre o interesse público, a moralidade, o patrimônio ou o funcionamento da Administração.</a:t>
            </a:r>
          </a:p>
          <a:p>
            <a:r>
              <a:rPr lang="pt-BR" sz="2400" dirty="0"/>
              <a:t>Em termos simples:</a:t>
            </a:r>
          </a:p>
          <a:p>
            <a:r>
              <a:rPr lang="pt-BR" sz="2400" dirty="0"/>
              <a:t>é o </a:t>
            </a:r>
            <a:r>
              <a:rPr lang="pt-BR" sz="2400" b="1" dirty="0"/>
              <a:t>impacto da conduta irregular</a:t>
            </a:r>
            <a:r>
              <a:rPr lang="pt-BR" sz="2400" dirty="0"/>
              <a:t> — seja ele material (prejuízo econômico) ou imaterial (dano à confiança, disciplina, hierarquia, imagem institucional).</a:t>
            </a:r>
          </a:p>
          <a:p>
            <a:endParaRPr lang="pt-BR" sz="2400" dirty="0"/>
          </a:p>
          <a:p>
            <a:r>
              <a:rPr lang="pt-BR" sz="2400" b="1" dirty="0"/>
              <a:t>Lei Municipal (art. 100):</a:t>
            </a:r>
            <a:endParaRPr lang="pt-BR" sz="2400" dirty="0"/>
          </a:p>
          <a:p>
            <a:r>
              <a:rPr lang="pt-BR" sz="2400" dirty="0"/>
              <a:t>“Na aplicação das penalidades serão considerados a natureza e a gravidade da infração, os danos que dela provierem para o serviço público, as circunstâncias agravantes ou atenuantes e os antecedentes funcionais.”</a:t>
            </a:r>
          </a:p>
          <a:p>
            <a:endParaRPr lang="pt-BR" sz="2400" dirty="0"/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4230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A461E-0F5D-9E7A-A0DD-8A7B75A4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19DB8A8-7398-BF8C-F2C9-9C0E4610743D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FFD0DE-AB1F-FDDC-1BE6-35FA7036405A}"/>
              </a:ext>
            </a:extLst>
          </p:cNvPr>
          <p:cNvSpPr txBox="1"/>
          <p:nvPr/>
        </p:nvSpPr>
        <p:spPr>
          <a:xfrm>
            <a:off x="513184" y="718457"/>
            <a:ext cx="1091681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200" dirty="0"/>
          </a:p>
          <a:p>
            <a:endParaRPr lang="pt-BR" sz="2200" dirty="0"/>
          </a:p>
          <a:p>
            <a:pPr algn="just"/>
            <a:r>
              <a:rPr lang="pt-BR" sz="2400" dirty="0"/>
              <a:t>Ou seja, o </a:t>
            </a:r>
            <a:r>
              <a:rPr lang="pt-BR" sz="2400" b="1" dirty="0"/>
              <a:t>resultado</a:t>
            </a:r>
            <a:r>
              <a:rPr lang="pt-BR" sz="2400" dirty="0"/>
              <a:t> é determinante para:</a:t>
            </a:r>
          </a:p>
          <a:p>
            <a:pPr algn="just"/>
            <a:r>
              <a:rPr lang="pt-BR" sz="2400" b="1" dirty="0"/>
              <a:t>avaliar a gravidade da infração</a:t>
            </a:r>
            <a:r>
              <a:rPr lang="pt-BR" sz="2400" dirty="0"/>
              <a:t>, e</a:t>
            </a:r>
          </a:p>
          <a:p>
            <a:pPr algn="just"/>
            <a:r>
              <a:rPr lang="pt-BR" sz="2400" b="1" dirty="0"/>
              <a:t>graduar a sanção</a:t>
            </a:r>
            <a:r>
              <a:rPr lang="pt-BR" sz="2400" dirty="0"/>
              <a:t> a ser aplicada.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“</a:t>
            </a:r>
            <a:r>
              <a:rPr lang="pt-BR" sz="2400" b="1" dirty="0"/>
              <a:t>desvalor do resultado</a:t>
            </a:r>
            <a:r>
              <a:rPr lang="pt-BR" sz="2400" dirty="0"/>
              <a:t>” é o </a:t>
            </a:r>
            <a:r>
              <a:rPr lang="pt-BR" sz="2400" b="1" dirty="0"/>
              <a:t>juízo negativo</a:t>
            </a:r>
            <a:r>
              <a:rPr lang="pt-BR" sz="2400" dirty="0"/>
              <a:t> sobre as consequências da conduta funcional.</a:t>
            </a:r>
            <a:br>
              <a:rPr lang="pt-BR" sz="2400" dirty="0"/>
            </a:br>
            <a:r>
              <a:rPr lang="pt-BR" sz="2400" dirty="0"/>
              <a:t>Mesmo que o ato pareça leve, se causar </a:t>
            </a:r>
            <a:r>
              <a:rPr lang="pt-BR" sz="2400" b="1" dirty="0"/>
              <a:t>grande prejuízo institucional</a:t>
            </a:r>
            <a:r>
              <a:rPr lang="pt-BR" sz="2400" dirty="0"/>
              <a:t>, o resultado aumenta sua gravidade.</a:t>
            </a:r>
          </a:p>
          <a:p>
            <a:pPr algn="just"/>
            <a:r>
              <a:rPr lang="pt-BR" sz="2400" dirty="0"/>
              <a:t>Na TGIA, o </a:t>
            </a:r>
            <a:r>
              <a:rPr lang="pt-BR" sz="2400" b="1" dirty="0"/>
              <a:t>resultado</a:t>
            </a:r>
            <a:r>
              <a:rPr lang="pt-BR" sz="2400" dirty="0"/>
              <a:t> é o </a:t>
            </a:r>
            <a:r>
              <a:rPr lang="pt-BR" sz="2400" b="1" dirty="0"/>
              <a:t>segundo plano de desvalor</a:t>
            </a:r>
            <a:r>
              <a:rPr lang="pt-BR" sz="2400" dirty="0"/>
              <a:t> (o primeiro é o da conduta):</a:t>
            </a:r>
          </a:p>
          <a:p>
            <a:pPr algn="just"/>
            <a:r>
              <a:rPr lang="pt-BR" sz="2400" b="1" dirty="0"/>
              <a:t>Desvalor da conduta:</a:t>
            </a:r>
            <a:r>
              <a:rPr lang="pt-BR" sz="2400" dirty="0"/>
              <a:t> o que o servidor fez ou deixou de fazer.</a:t>
            </a:r>
          </a:p>
          <a:p>
            <a:pPr algn="just"/>
            <a:r>
              <a:rPr lang="pt-BR" sz="2400" b="1" dirty="0"/>
              <a:t>Desvalor do resultado:</a:t>
            </a:r>
            <a:r>
              <a:rPr lang="pt-BR" sz="2400" dirty="0"/>
              <a:t> o que essa conduta causou ou poderia causar.</a:t>
            </a:r>
          </a:p>
          <a:p>
            <a:pPr algn="just"/>
            <a:endParaRPr lang="pt-BR" sz="2400" dirty="0"/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333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B355C-8131-D609-0D91-749D393B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CA85F6F-CB90-8C49-3492-417E10F99D6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2A6B4A-14E9-A633-785C-C0123D353376}"/>
              </a:ext>
            </a:extLst>
          </p:cNvPr>
          <p:cNvSpPr txBox="1"/>
          <p:nvPr/>
        </p:nvSpPr>
        <p:spPr>
          <a:xfrm>
            <a:off x="513184" y="718457"/>
            <a:ext cx="1091681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200" dirty="0"/>
          </a:p>
          <a:p>
            <a:endParaRPr lang="pt-BR" sz="2200" dirty="0"/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BE6C883-E327-C697-9E79-11C0F0FFDE0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9614"/>
          <a:ext cx="10515600" cy="40233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17015878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576232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79606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97242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Tipo de Resultado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Exemplo Prático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Classificação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181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Material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Dano econômico direto ao erário ou a terceiros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Uso indevido de veículo público → gasto indevido de combustível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Lesão patrimonial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008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Funcional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Prejuízo à execução de tarefas ou serviços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Faltas injustificadas → atraso nas rotinas administrativas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Lesão organizacional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175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Moral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Afeta a disciplina, hierarquia ou respeito institucional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Ofensa a superior ou colega durante o expediente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Lesão moral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308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Institucional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Compromete a imagem ou credibilidade da Administração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Divulgação de informação sigilosa à imprensa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Lesão à confiança pública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65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32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595191" cy="652532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Das 14h às 17h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955" y="767358"/>
            <a:ext cx="1109902" cy="9233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902295"/>
            <a:ext cx="277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  <a:cs typeface="Arial" panose="020B0604020202020204" pitchFamily="34" charset="0"/>
              </a:rPr>
              <a:t>Período</a:t>
            </a:r>
            <a:r>
              <a:rPr lang="pt-BR" sz="2800" dirty="0"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39A3E-B917-F837-B115-A6E82B2D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99F9BF-9471-7575-8138-B24D5682E5D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4EBA707-8F81-1631-3E01-71A6087EB256}"/>
              </a:ext>
            </a:extLst>
          </p:cNvPr>
          <p:cNvSpPr txBox="1"/>
          <p:nvPr/>
        </p:nvSpPr>
        <p:spPr>
          <a:xfrm>
            <a:off x="1371600" y="942109"/>
            <a:ext cx="10058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Circunstâncias que Agravam o Resultado</a:t>
            </a:r>
          </a:p>
          <a:p>
            <a:r>
              <a:rPr lang="pt-BR" sz="2400" dirty="0"/>
              <a:t>Conforme o </a:t>
            </a:r>
            <a:r>
              <a:rPr lang="pt-BR" sz="2400" b="1" dirty="0"/>
              <a:t>art. 100, §1º</a:t>
            </a:r>
            <a:r>
              <a:rPr lang="pt-BR" sz="2400" dirty="0"/>
              <a:t>, agravam a pena:</a:t>
            </a:r>
          </a:p>
          <a:p>
            <a:r>
              <a:rPr lang="pt-BR" sz="2400" dirty="0"/>
              <a:t>Premeditação;</a:t>
            </a:r>
          </a:p>
          <a:p>
            <a:r>
              <a:rPr lang="pt-BR" sz="2400" dirty="0"/>
              <a:t>Reincidência;</a:t>
            </a:r>
          </a:p>
          <a:p>
            <a:r>
              <a:rPr lang="pt-BR" sz="2400" dirty="0"/>
              <a:t>Conluio;</a:t>
            </a:r>
          </a:p>
          <a:p>
            <a:r>
              <a:rPr lang="pt-BR" sz="2400" dirty="0"/>
              <a:t>Continuação da infração;</a:t>
            </a:r>
          </a:p>
          <a:p>
            <a:r>
              <a:rPr lang="pt-BR" sz="2400" dirty="0"/>
              <a:t>Dissimulação, abuso de autoridade ou publicidade do ato.</a:t>
            </a:r>
          </a:p>
          <a:p>
            <a:r>
              <a:rPr lang="pt-BR" sz="2400" dirty="0"/>
              <a:t>Essas circunstâncias </a:t>
            </a:r>
            <a:r>
              <a:rPr lang="pt-BR" sz="2400" b="1" dirty="0"/>
              <a:t>elevam o desvalor do resultado</a:t>
            </a:r>
            <a:r>
              <a:rPr lang="pt-BR" sz="2400" dirty="0"/>
              <a:t> porque ampliam o alcance e o impacto da conduta.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3430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9487D-5823-C60D-B5DA-226BB077E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F4C6214-AAA7-7AD9-AA42-B2F3EDAC7C5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8709BD-10AF-4D84-D0EF-84885376F28C}"/>
              </a:ext>
            </a:extLst>
          </p:cNvPr>
          <p:cNvSpPr txBox="1"/>
          <p:nvPr/>
        </p:nvSpPr>
        <p:spPr>
          <a:xfrm>
            <a:off x="1371600" y="942109"/>
            <a:ext cx="100584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Circunstâncias Atenuantes</a:t>
            </a:r>
          </a:p>
          <a:p>
            <a:r>
              <a:rPr lang="pt-BR" sz="2400" dirty="0"/>
              <a:t>O mesmo artigo (art. 100, §2º) reconhece como atenuantes:</a:t>
            </a:r>
          </a:p>
          <a:p>
            <a:endParaRPr lang="pt-BR" sz="2400" dirty="0"/>
          </a:p>
          <a:p>
            <a:r>
              <a:rPr lang="pt-BR" sz="2400" dirty="0"/>
              <a:t>Cooperação mínima do servidor;</a:t>
            </a:r>
          </a:p>
          <a:p>
            <a:r>
              <a:rPr lang="pt-BR" sz="2400" dirty="0"/>
              <a:t>Arrependimento eficaz ou confissão espontânea;</a:t>
            </a:r>
          </a:p>
          <a:p>
            <a:r>
              <a:rPr lang="pt-BR" sz="2400" dirty="0"/>
              <a:t>Coação hierárquica;</a:t>
            </a:r>
          </a:p>
          <a:p>
            <a:r>
              <a:rPr lang="pt-BR" sz="2400" dirty="0"/>
              <a:t>Emoção violenta provocada por ato injusto;</a:t>
            </a:r>
          </a:p>
          <a:p>
            <a:r>
              <a:rPr lang="pt-BR" sz="2400" dirty="0"/>
              <a:t>Reparo voluntário do dano.</a:t>
            </a:r>
          </a:p>
          <a:p>
            <a:r>
              <a:rPr lang="pt-BR" sz="2400" dirty="0"/>
              <a:t>Essas situações </a:t>
            </a:r>
            <a:r>
              <a:rPr lang="pt-BR" sz="2400" b="1" dirty="0"/>
              <a:t>reduzem o desvalor do resultado</a:t>
            </a:r>
            <a:r>
              <a:rPr lang="pt-BR" sz="2400" dirty="0"/>
              <a:t> e podem levar à pena mais branda.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21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CAE7C-9EBC-9A50-C499-D18558EB2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ED653F4-D800-D06F-3AE6-00C47ADDA16B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/>
              <a:t>/</a:t>
            </a:r>
            <a:endParaRPr lang="pt-BR" sz="11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900067E-CD37-617F-3055-F4B7B3968ECB}"/>
              </a:ext>
            </a:extLst>
          </p:cNvPr>
          <p:cNvSpPr txBox="1"/>
          <p:nvPr/>
        </p:nvSpPr>
        <p:spPr>
          <a:xfrm>
            <a:off x="1371600" y="942109"/>
            <a:ext cx="100584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/>
          </a:p>
          <a:p>
            <a:endParaRPr lang="pt-BR"/>
          </a:p>
          <a:p>
            <a:pPr algn="just"/>
            <a:endParaRPr lang="pt-BR" sz="2200" b="1"/>
          </a:p>
          <a:p>
            <a:endParaRPr lang="pt-BR" sz="2200" b="1" i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A8D5CC-2C56-25D5-1A90-D805BC18B69A}"/>
              </a:ext>
            </a:extLst>
          </p:cNvPr>
          <p:cNvSpPr txBox="1"/>
          <p:nvPr/>
        </p:nvSpPr>
        <p:spPr>
          <a:xfrm>
            <a:off x="529389" y="942109"/>
            <a:ext cx="102910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pt-BR" sz="2200" dirty="0"/>
          </a:p>
          <a:p>
            <a:pPr>
              <a:buNone/>
            </a:pPr>
            <a:endParaRPr lang="pt-BR" sz="2200" dirty="0"/>
          </a:p>
          <a:p>
            <a:pPr>
              <a:buNone/>
            </a:pPr>
            <a:endParaRPr lang="pt-BR" sz="2200" dirty="0"/>
          </a:p>
          <a:p>
            <a:pPr algn="just">
              <a:buNone/>
            </a:pPr>
            <a:r>
              <a:rPr lang="pt-BR" sz="2200" dirty="0"/>
              <a:t>O resultado é o reflexo da conduta funcional sobre a Administração.</a:t>
            </a:r>
            <a:br>
              <a:rPr lang="pt-BR" sz="2200" dirty="0"/>
            </a:br>
            <a:r>
              <a:rPr lang="pt-BR" sz="2200" dirty="0"/>
              <a:t>Ele pode ser material, funcional, moral ou institucional, e quanto maior o dano ou o risco gerado, maior o desvalor e a penalidade.</a:t>
            </a:r>
          </a:p>
          <a:p>
            <a:pPr algn="just">
              <a:buNone/>
            </a:pPr>
            <a:r>
              <a:rPr lang="pt-BR" sz="2200" dirty="0"/>
              <a:t>Em Jaguaruna, o Estatuto estabelece no art. 100 que o resultado é critério essencial para a proporcionalidade da sanção, tornando-se peça-chave da caracterização da infração administrativa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98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14EDF-B2E2-2E24-6F10-008CA2970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F6456A5-3D8B-FE1C-3D75-E0EC386AD8A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FDF66E-3D99-6F37-521C-45AE9A2AE2DA}"/>
              </a:ext>
            </a:extLst>
          </p:cNvPr>
          <p:cNvSpPr txBox="1"/>
          <p:nvPr/>
        </p:nvSpPr>
        <p:spPr>
          <a:xfrm>
            <a:off x="793103" y="942109"/>
            <a:ext cx="1022635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O Dever de Representar</a:t>
            </a:r>
          </a:p>
          <a:p>
            <a:r>
              <a:rPr lang="pt-BR" sz="2400" i="1" dirty="0"/>
              <a:t>(Cautelas e Elementos Básicos da Representação)</a:t>
            </a:r>
            <a:endParaRPr lang="pt-BR" sz="2400" dirty="0"/>
          </a:p>
          <a:p>
            <a:br>
              <a:rPr lang="pt-BR" sz="2400" dirty="0"/>
            </a:br>
            <a:endParaRPr lang="pt-BR" sz="2400" dirty="0"/>
          </a:p>
          <a:p>
            <a:r>
              <a:rPr lang="pt-BR" sz="2400" b="1" dirty="0"/>
              <a:t> Conceito Geral</a:t>
            </a:r>
          </a:p>
          <a:p>
            <a:r>
              <a:rPr lang="pt-BR" sz="2400" dirty="0"/>
              <a:t>O </a:t>
            </a:r>
            <a:r>
              <a:rPr lang="pt-BR" sz="2400" b="1" dirty="0"/>
              <a:t>dever de representar</a:t>
            </a:r>
            <a:r>
              <a:rPr lang="pt-BR" sz="2400" dirty="0"/>
              <a:t> é a </a:t>
            </a:r>
            <a:r>
              <a:rPr lang="pt-BR" sz="2400" b="1" dirty="0"/>
              <a:t>obrigação funcional</a:t>
            </a:r>
            <a:r>
              <a:rPr lang="pt-BR" sz="2400" dirty="0"/>
              <a:t> que recai sobre todo servidor público de </a:t>
            </a:r>
            <a:r>
              <a:rPr lang="pt-BR" sz="2400" b="1" dirty="0"/>
              <a:t>comunicar à autoridade competente</a:t>
            </a:r>
            <a:r>
              <a:rPr lang="pt-BR" sz="2400" dirty="0"/>
              <a:t> qualquer irregularidade, falta disciplinar, abuso, ato de improbidade ou violação de dever funcional de que tenha conhecimento no exercício de suas atribuições.</a:t>
            </a:r>
          </a:p>
          <a:p>
            <a:r>
              <a:rPr lang="pt-BR" sz="2400" dirty="0"/>
              <a:t>Em outras palavras, </a:t>
            </a:r>
            <a:r>
              <a:rPr lang="pt-BR" sz="2400" b="1" dirty="0"/>
              <a:t>representar é agir em defesa da Administração</a:t>
            </a:r>
            <a:r>
              <a:rPr lang="pt-BR" sz="2400" dirty="0"/>
              <a:t>, dando ciência formal à autoridade hierarquicamente superior sobre fatos que possam configurar ilícito administrativo.</a:t>
            </a:r>
          </a:p>
          <a:p>
            <a:pPr algn="just"/>
            <a:endParaRPr lang="pt-BR" sz="2200" b="1" i="0" dirty="0">
              <a:effectLst/>
            </a:endParaRPr>
          </a:p>
          <a:p>
            <a:pPr algn="just"/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89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BA2FF1-D4BF-2F1B-7F30-7B09B3C94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B865A1F-A2C8-EE29-7C56-44454FE3AA3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717449-2F3E-7D6C-A6FB-639FA7ACF352}"/>
              </a:ext>
            </a:extLst>
          </p:cNvPr>
          <p:cNvSpPr txBox="1"/>
          <p:nvPr/>
        </p:nvSpPr>
        <p:spPr>
          <a:xfrm>
            <a:off x="793103" y="942109"/>
            <a:ext cx="1022635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O Dever de Representar</a:t>
            </a:r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Fundamento legal (Lei Municipal de Jaguaruna):</a:t>
            </a:r>
          </a:p>
          <a:p>
            <a:endParaRPr lang="pt-BR" sz="2400" b="1" dirty="0"/>
          </a:p>
          <a:p>
            <a:endParaRPr lang="pt-BR" sz="2400" dirty="0"/>
          </a:p>
          <a:p>
            <a:r>
              <a:rPr lang="pt-BR" sz="2400" b="1" dirty="0"/>
              <a:t>Art. 107:</a:t>
            </a:r>
            <a:r>
              <a:rPr lang="pt-BR" sz="2400" dirty="0"/>
              <a:t> “A autoridade que tiver ciência de irregularidade no serviço público é obrigada a promover a sua apuração imediata, com instauração de sindicância nos moldes ditados pelo artigo 111.” Embora o artigo mencione diretamente a </a:t>
            </a:r>
            <a:r>
              <a:rPr lang="pt-BR" sz="2400" i="1" dirty="0"/>
              <a:t>autoridade</a:t>
            </a:r>
            <a:r>
              <a:rPr lang="pt-BR" sz="2400" dirty="0"/>
              <a:t>, o dever de comunicar ou representar é </a:t>
            </a:r>
            <a:r>
              <a:rPr lang="pt-BR" sz="2400" b="1" dirty="0"/>
              <a:t>extensível a todos os servidores</a:t>
            </a:r>
            <a:r>
              <a:rPr lang="pt-BR" sz="2400" dirty="0"/>
              <a:t>, especialmente quando o fato chega ao seu conhecimento funcional.</a:t>
            </a:r>
          </a:p>
          <a:p>
            <a:pPr algn="just"/>
            <a:endParaRPr lang="pt-BR" sz="2200" b="1" dirty="0"/>
          </a:p>
          <a:p>
            <a:pPr algn="just"/>
            <a:endParaRPr lang="pt-BR" sz="2200" b="1" i="0" dirty="0">
              <a:effectLst/>
            </a:endParaRPr>
          </a:p>
          <a:p>
            <a:pPr algn="just"/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711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0C559-04AD-C647-A61F-D5490892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FCBC163-D20C-A5DC-39C2-1FF20E78501D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004E04-90D4-893F-FBD4-91C3F68EC58A}"/>
              </a:ext>
            </a:extLst>
          </p:cNvPr>
          <p:cNvSpPr txBox="1"/>
          <p:nvPr/>
        </p:nvSpPr>
        <p:spPr>
          <a:xfrm>
            <a:off x="793103" y="942109"/>
            <a:ext cx="1022635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Natureza Jurídica e Finalidade</a:t>
            </a:r>
          </a:p>
          <a:p>
            <a:r>
              <a:rPr lang="pt-BR" sz="2400" dirty="0"/>
              <a:t>A representação é: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/>
              <a:t>Dever funcional</a:t>
            </a:r>
            <a:r>
              <a:rPr lang="pt-BR" sz="2400" dirty="0"/>
              <a:t>, pois o servidor tem a obrigação de colaborar com a legalidade e moralidade administrativa;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/>
              <a:t>Ato administrativo de comunicação</a:t>
            </a:r>
            <a:r>
              <a:rPr lang="pt-BR" sz="2400" dirty="0"/>
              <a:t>, que leva ao conhecimento da autoridade um fato potencialmente ilícito;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/>
              <a:t>Instrumento de proteção institucional</a:t>
            </a:r>
            <a:r>
              <a:rPr lang="pt-BR" sz="2400" dirty="0"/>
              <a:t>, já que assegura transparência e previne omissões cúmplices.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/>
              <a:t>Finalidade:</a:t>
            </a:r>
            <a:r>
              <a:rPr lang="pt-BR" sz="2400" dirty="0"/>
              <a:t> garantir que toda infração seja apurada, preservando a integridade do serviço público e a responsabilidade funcional de quem tem conhecimento dos fatos.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200" b="1" dirty="0"/>
          </a:p>
          <a:p>
            <a:pPr algn="just"/>
            <a:endParaRPr lang="pt-BR" sz="2200" b="1" i="0" dirty="0">
              <a:effectLst/>
            </a:endParaRPr>
          </a:p>
          <a:p>
            <a:pPr algn="just"/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21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39A28-0112-E2C9-6F6F-B4D06E4E8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3B493CC-A05F-3DD3-C0E2-1DB3E7130D43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4B1000-3600-D87E-720F-5FD9FC8374E9}"/>
              </a:ext>
            </a:extLst>
          </p:cNvPr>
          <p:cNvSpPr txBox="1"/>
          <p:nvPr/>
        </p:nvSpPr>
        <p:spPr>
          <a:xfrm>
            <a:off x="1371600" y="942109"/>
            <a:ext cx="8954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pPr algn="just"/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B152D64-8D3A-3980-1672-6F470C24E36C}"/>
              </a:ext>
            </a:extLst>
          </p:cNvPr>
          <p:cNvGraphicFramePr>
            <a:graphicFrameLocks noGrp="1"/>
          </p:cNvGraphicFramePr>
          <p:nvPr/>
        </p:nvGraphicFramePr>
        <p:xfrm>
          <a:off x="989838" y="1825625"/>
          <a:ext cx="10212324" cy="4351339"/>
        </p:xfrm>
        <a:graphic>
          <a:graphicData uri="http://schemas.openxmlformats.org/drawingml/2006/table">
            <a:tbl>
              <a:tblPr/>
              <a:tblGrid>
                <a:gridCol w="3404108">
                  <a:extLst>
                    <a:ext uri="{9D8B030D-6E8A-4147-A177-3AD203B41FA5}">
                      <a16:colId xmlns:a16="http://schemas.microsoft.com/office/drawing/2014/main" val="4188920330"/>
                    </a:ext>
                  </a:extLst>
                </a:gridCol>
                <a:gridCol w="3404108">
                  <a:extLst>
                    <a:ext uri="{9D8B030D-6E8A-4147-A177-3AD203B41FA5}">
                      <a16:colId xmlns:a16="http://schemas.microsoft.com/office/drawing/2014/main" val="154083971"/>
                    </a:ext>
                  </a:extLst>
                </a:gridCol>
                <a:gridCol w="3404108">
                  <a:extLst>
                    <a:ext uri="{9D8B030D-6E8A-4147-A177-3AD203B41FA5}">
                      <a16:colId xmlns:a16="http://schemas.microsoft.com/office/drawing/2014/main" val="2406026936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Elemento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Descrição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Observação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04508"/>
                  </a:ext>
                </a:extLst>
              </a:tr>
              <a:tr h="8880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 b="1"/>
                        <a:t>Identificação do representante</a:t>
                      </a:r>
                      <a:endParaRPr lang="pt-BR" sz="170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Servidor que comunica o fato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Preferencialmente nominal, mas pode ser preservada em casos sensíveis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53763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 b="1"/>
                        <a:t>Descrição do fato</a:t>
                      </a:r>
                      <a:endParaRPr lang="pt-BR" sz="170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Relato claro e objetivo do que ocorreu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Deve indicar tempo, local, modo e envolvidos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73954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 b="1"/>
                        <a:t>Indicação de provas ou indícios</a:t>
                      </a:r>
                      <a:endParaRPr lang="pt-BR" sz="170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Documentos, mensagens, testemunhas, etc.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Não é obrigatória, mas fortalece a credibilidade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42981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 b="1"/>
                        <a:t>Autoridade destinatária</a:t>
                      </a:r>
                      <a:endParaRPr lang="pt-BR" sz="170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Superior hierárquico ou órgão de controle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Ex.: chefe imediato, corregedoria, controladoria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96662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 b="1"/>
                        <a:t>Forma</a:t>
                      </a:r>
                      <a:endParaRPr lang="pt-BR" sz="170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Preferencialmente escrita e protocolada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Garante rastreabilidade e evita alegações de omissão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828743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 b="1"/>
                        <a:t>Objetivo</a:t>
                      </a:r>
                      <a:endParaRPr lang="pt-BR" sz="170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/>
                        <a:t>Permitir a apuração da irregularidade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700" dirty="0"/>
                        <a:t>Pode resultar em sindicância (art. 107)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512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99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C7EE3-970E-CCAA-33C1-5E4EEA57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681B73D-0C7D-A4AD-DCAD-1CCA2CE0594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757BA-2DB1-BEB5-9963-A141BAEF9A68}"/>
              </a:ext>
            </a:extLst>
          </p:cNvPr>
          <p:cNvSpPr txBox="1"/>
          <p:nvPr/>
        </p:nvSpPr>
        <p:spPr>
          <a:xfrm>
            <a:off x="1371600" y="942109"/>
            <a:ext cx="8954616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representação deve ser feita </a:t>
            </a:r>
            <a:r>
              <a:rPr lang="pt-BR" sz="2400" b="1" dirty="0"/>
              <a:t>com prudência e responsabilidade</a:t>
            </a:r>
            <a:r>
              <a:rPr lang="pt-BR" sz="2400" dirty="0"/>
              <a:t>, pois o abuso desse direito pode gerar responsabilidade inversa (falsa denúncia).</a:t>
            </a:r>
          </a:p>
          <a:p>
            <a:pPr algn="just"/>
            <a:r>
              <a:rPr lang="pt-BR" sz="2400" dirty="0"/>
              <a:t> </a:t>
            </a:r>
            <a:r>
              <a:rPr lang="pt-BR" sz="2400" b="1" dirty="0"/>
              <a:t>Cautelas fundamentais: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Verificar se o fato tem </a:t>
            </a:r>
            <a:r>
              <a:rPr lang="pt-BR" sz="2400" b="1" dirty="0"/>
              <a:t>indícios mínimos de irregularidade</a:t>
            </a:r>
            <a:r>
              <a:rPr lang="pt-BR" sz="24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Manter </a:t>
            </a:r>
            <a:r>
              <a:rPr lang="pt-BR" sz="2400" b="1" dirty="0"/>
              <a:t>objetividade e respeito hierárquico</a:t>
            </a:r>
            <a:r>
              <a:rPr lang="pt-BR" sz="24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Evitar exposição desnecessária de terceiros;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Não emitir </a:t>
            </a:r>
            <a:r>
              <a:rPr lang="pt-BR" sz="2400" b="1" dirty="0"/>
              <a:t>juízos pessoais ou conclusões acusatórias</a:t>
            </a:r>
            <a:r>
              <a:rPr lang="pt-BR" sz="2400" dirty="0"/>
              <a:t> — a função é comunicar, não julgar;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Registrar </a:t>
            </a:r>
            <a:r>
              <a:rPr lang="pt-BR" sz="2400" b="1" dirty="0"/>
              <a:t>data, local e assinatura</a:t>
            </a:r>
            <a:r>
              <a:rPr lang="pt-BR" sz="2400" dirty="0"/>
              <a:t> ou encaminhar via canal oficial. </a:t>
            </a:r>
          </a:p>
          <a:p>
            <a:pPr algn="just"/>
            <a:endParaRPr lang="pt-BR" sz="2400" dirty="0"/>
          </a:p>
          <a:p>
            <a:endParaRPr lang="pt-BR" sz="2400" dirty="0"/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1783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AA399-353A-4D0E-1B29-E3BD70632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662F60E-5A02-241D-7926-6E311EB93081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832EB5-4F2A-071B-DBE6-5670BEE119FF}"/>
              </a:ext>
            </a:extLst>
          </p:cNvPr>
          <p:cNvSpPr txBox="1"/>
          <p:nvPr/>
        </p:nvSpPr>
        <p:spPr>
          <a:xfrm>
            <a:off x="1371600" y="942109"/>
            <a:ext cx="89546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Responsabilidade do Representante</a:t>
            </a:r>
          </a:p>
          <a:p>
            <a:endParaRPr lang="pt-BR" b="1" dirty="0"/>
          </a:p>
          <a:p>
            <a:endParaRPr lang="pt-BR" b="1" dirty="0"/>
          </a:p>
          <a:p>
            <a:pPr algn="just"/>
            <a:r>
              <a:rPr lang="pt-BR" dirty="0"/>
              <a:t>O servidor </a:t>
            </a:r>
            <a:r>
              <a:rPr lang="pt-BR" b="1" dirty="0"/>
              <a:t>não é responsabilizado</a:t>
            </a:r>
            <a:r>
              <a:rPr lang="pt-BR" dirty="0"/>
              <a:t> por representar de boa-fé e de forma fundamentada, ainda que a investigação não confirme a infração.</a:t>
            </a:r>
          </a:p>
          <a:p>
            <a:pPr algn="just"/>
            <a:r>
              <a:rPr lang="pt-BR" dirty="0"/>
              <a:t>Entretanto, responde </a:t>
            </a:r>
            <a:r>
              <a:rPr lang="pt-BR" b="1" dirty="0"/>
              <a:t>administrativa e penalmente</a:t>
            </a:r>
            <a:r>
              <a:rPr lang="pt-BR" dirty="0"/>
              <a:t> se agir: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com má-fé</a:t>
            </a:r>
            <a:r>
              <a:rPr lang="pt-BR" dirty="0"/>
              <a:t>, apresentando denúncia sabidamente falsa;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com abuso de direito</a:t>
            </a:r>
            <a:r>
              <a:rPr lang="pt-BR" dirty="0"/>
              <a:t>, expondo indevidamente colegas ou superiores;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com dolo de difamar</a:t>
            </a:r>
            <a:r>
              <a:rPr lang="pt-BR" dirty="0"/>
              <a:t>, caluniar ou causar dano moral.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Nesse caso, a conduta pode ser enquadrada como </a:t>
            </a:r>
            <a:r>
              <a:rPr lang="pt-BR" b="1" dirty="0"/>
              <a:t>infração disciplinar</a:t>
            </a:r>
            <a:r>
              <a:rPr lang="pt-BR" dirty="0"/>
              <a:t> (art. 96, VI — referir-se de modo depreciativo às autoridades públicas).</a:t>
            </a:r>
          </a:p>
        </p:txBody>
      </p:sp>
    </p:spTree>
    <p:extLst>
      <p:ext uri="{BB962C8B-B14F-4D97-AF65-F5344CB8AC3E}">
        <p14:creationId xmlns:p14="http://schemas.microsoft.com/office/powerpoint/2010/main" val="60281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E7CB4-012A-6F0B-ED1C-2581B81A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8FB6A90-B35A-FF42-FFE9-44A0EAD3E6F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6F9DFD-DE69-3157-2D2A-ED1E601B2BA1}"/>
              </a:ext>
            </a:extLst>
          </p:cNvPr>
          <p:cNvSpPr txBox="1"/>
          <p:nvPr/>
        </p:nvSpPr>
        <p:spPr>
          <a:xfrm>
            <a:off x="1371600" y="942109"/>
            <a:ext cx="895461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pPr algn="just"/>
            <a:r>
              <a:rPr lang="pt-BR" sz="2400" dirty="0"/>
              <a:t>Dever de Apuração pela Autoridade</a:t>
            </a:r>
          </a:p>
          <a:p>
            <a:pPr algn="just"/>
            <a:r>
              <a:rPr lang="pt-BR" sz="2400" dirty="0"/>
              <a:t>Após o recebimento da representação, a autoridade tem dever legal de agir:</a:t>
            </a:r>
          </a:p>
          <a:p>
            <a:pPr algn="just"/>
            <a:r>
              <a:rPr lang="pt-BR" sz="2400" dirty="0"/>
              <a:t>Art. 107, Lei Municipal: deve promover imediata apuração;</a:t>
            </a:r>
          </a:p>
          <a:p>
            <a:pPr algn="just"/>
            <a:r>
              <a:rPr lang="pt-BR" sz="2400" dirty="0"/>
              <a:t>Art. 109: a sindicância pode resultar em arquivamento ou abertura de PAD.</a:t>
            </a:r>
          </a:p>
          <a:p>
            <a:pPr algn="just"/>
            <a:r>
              <a:rPr lang="pt-BR" sz="2400" dirty="0"/>
              <a:t>A omissão da autoridade diante de representação formal também configura falta disciplinar grave, pois implica violação do princípio da legalidade e da moralidade administrativa.</a:t>
            </a:r>
          </a:p>
          <a:p>
            <a:pPr algn="just"/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8068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8A8E04-A36E-C361-4760-EC27011B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904" y="361553"/>
            <a:ext cx="4670192" cy="5521117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080002" y="772094"/>
            <a:ext cx="8031996" cy="546521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NewsGoth BT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F1DD5-39BB-BA62-3C98-F31EAE901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A9F095D-1326-C64D-33F0-CD33DDA62B9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54FC67-041C-D3F4-971C-05AE7344A0C4}"/>
              </a:ext>
            </a:extLst>
          </p:cNvPr>
          <p:cNvSpPr txBox="1"/>
          <p:nvPr/>
        </p:nvSpPr>
        <p:spPr>
          <a:xfrm>
            <a:off x="1371600" y="942109"/>
            <a:ext cx="895461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DA1237E-56D8-F634-E59C-CA2202E3D2A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98174"/>
          <a:ext cx="10515600" cy="42062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8502046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152473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80114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Elemento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 Municipal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 / Efeito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06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Obrigação de comunicar irregularidades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autoridade ou servidor deve apurar de imediato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423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Natureza da representação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107 + dever geral de lealdade (art. 95, II e VI)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Ato funcional de comunicação oficial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404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Forma e cautela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Doutrina disciplinar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Preferencialmente escrita, objetiva e respeitosa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6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Consequência da omissão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Responsabilidade disciplinar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Pode gerar PAD por conivência ou omissão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225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Responsabilidade por abuso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96, VI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Falsa denúncia ou ofensa a autoridade gera sanção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621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Efeitos práticos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Instauração de sindicância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Garante transparência e controle interno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54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53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03451-B119-4D42-27F8-532E6BC9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36C317F-EB2E-9F5A-D367-C22E0B19EB1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3B00BD-9BE0-29F7-BA85-8B454810CF66}"/>
              </a:ext>
            </a:extLst>
          </p:cNvPr>
          <p:cNvSpPr txBox="1"/>
          <p:nvPr/>
        </p:nvSpPr>
        <p:spPr>
          <a:xfrm>
            <a:off x="858982" y="734291"/>
            <a:ext cx="946723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sz="2200" dirty="0"/>
              <a:t>O dever de representar é uma expressão direta do princípio da moralidade administrativa.</a:t>
            </a:r>
          </a:p>
          <a:p>
            <a:pPr algn="just"/>
            <a:r>
              <a:rPr lang="pt-BR" sz="2200" dirty="0"/>
              <a:t>Todo servidor público, ao tomar conhecimento de uma irregularidade, deve comunicá-la imediatamente à autoridade competente, sob pena de responsabilidade por omissão.</a:t>
            </a:r>
          </a:p>
          <a:p>
            <a:pPr algn="just"/>
            <a:r>
              <a:rPr lang="pt-BR" sz="2200" dirty="0"/>
              <a:t>Em Jaguaruna, o art. 107 do Estatuto torna essa obrigação expressa e impõe à autoridade o dever de instaurar sindicância ou processo disciplinar.</a:t>
            </a:r>
          </a:p>
          <a:p>
            <a:pPr algn="just"/>
            <a:r>
              <a:rPr lang="pt-BR" sz="2200" dirty="0"/>
              <a:t>Assim, representar é cumprir o dever de lealdade e zelo com o serviço público — não é opção, é dever jurídico e ético.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i="0" dirty="0">
              <a:effectLst/>
            </a:endParaRPr>
          </a:p>
          <a:p>
            <a:endParaRPr lang="pt-BR" dirty="0"/>
          </a:p>
          <a:p>
            <a:endParaRPr lang="pt-BR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375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E48B2-E776-B86D-E489-1B49403B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D635157-E3F9-DBBD-2507-EF2732E6975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ECBBA9-BD0D-896E-5C51-0B0F1E472541}"/>
              </a:ext>
            </a:extLst>
          </p:cNvPr>
          <p:cNvSpPr txBox="1"/>
          <p:nvPr/>
        </p:nvSpPr>
        <p:spPr>
          <a:xfrm>
            <a:off x="447869" y="942109"/>
            <a:ext cx="987834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sz="2400" b="1" dirty="0"/>
              <a:t>Tema 6 – A Denúncia e a Sindicância Administrativa</a:t>
            </a:r>
          </a:p>
          <a:p>
            <a:r>
              <a:rPr lang="pt-BR" sz="2400" i="1" dirty="0"/>
              <a:t>(Conceito, diferenças e fluxos)</a:t>
            </a:r>
            <a:endParaRPr lang="pt-BR" sz="2400" dirty="0"/>
          </a:p>
          <a:p>
            <a:br>
              <a:rPr lang="pt-BR" sz="2400" dirty="0"/>
            </a:br>
            <a:r>
              <a:rPr lang="pt-BR" sz="2400" b="1" dirty="0"/>
              <a:t>Conceito Geral</a:t>
            </a:r>
          </a:p>
          <a:p>
            <a:r>
              <a:rPr lang="pt-BR" sz="2400" dirty="0"/>
              <a:t>A denúncia e a sindicância administrativa são instrumentos de controle interno da Administração Pública, utilizados para apurar irregularidades praticadas por servidores públicos.</a:t>
            </a:r>
          </a:p>
          <a:p>
            <a:r>
              <a:rPr lang="pt-BR" sz="2400" dirty="0"/>
              <a:t>A denúncia é a comunicação inicial feita por qualquer pessoa (servidor ou cidadão) que leva ao conhecimento da Administração um fato supostamente irregular.</a:t>
            </a:r>
          </a:p>
          <a:p>
            <a:r>
              <a:rPr lang="pt-BR" sz="2400" dirty="0"/>
              <a:t>A sindicância é o procedimento administrativo preliminar destinado a verificar a veracidade dos fatos, identificar os envolvidos e determinar se há elementos para instauração de processo disciplinar (PAD).</a:t>
            </a: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783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7CA05-C820-AF7D-FDE6-71E8A9CFA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CE74C2B-AC06-AE81-A271-D743E704D39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7790EF-B92E-40A8-6FE0-0EE8C78D605F}"/>
              </a:ext>
            </a:extLst>
          </p:cNvPr>
          <p:cNvSpPr txBox="1"/>
          <p:nvPr/>
        </p:nvSpPr>
        <p:spPr>
          <a:xfrm>
            <a:off x="1371600" y="942109"/>
            <a:ext cx="895461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sz="2400" b="1" dirty="0"/>
              <a:t>Tema 6 – A Denúncia e a Sindicância Administrativa</a:t>
            </a:r>
          </a:p>
          <a:p>
            <a:r>
              <a:rPr lang="pt-BR" sz="2400" i="1" dirty="0"/>
              <a:t>(Conceito, diferenças e fluxos)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</a:t>
            </a:r>
            <a:r>
              <a:rPr lang="pt-BR" sz="2400" b="1" dirty="0"/>
              <a:t>Lei Municipal de Jaguaruna (</a:t>
            </a:r>
            <a:r>
              <a:rPr lang="pt-BR" sz="2400" b="1" dirty="0" err="1"/>
              <a:t>arts</a:t>
            </a:r>
            <a:r>
              <a:rPr lang="pt-BR" sz="2400" b="1" dirty="0"/>
              <a:t>. 107 a 116):</a:t>
            </a:r>
          </a:p>
          <a:p>
            <a:endParaRPr lang="pt-BR" sz="2400" dirty="0"/>
          </a:p>
          <a:p>
            <a:pPr algn="just"/>
            <a:r>
              <a:rPr lang="pt-BR" sz="2400" dirty="0"/>
              <a:t>A autoridade que tiver ciência de irregularidade no serviço público é obrigada a promover a apuração imediata, por meio de sindicância (art. 107).</a:t>
            </a:r>
          </a:p>
          <a:p>
            <a:pPr algn="just"/>
            <a:r>
              <a:rPr lang="pt-BR" sz="2400" dirty="0"/>
              <a:t>As denúncias sobre irregularidades serão apuradas desde que contenham a identificação e o endereço do denunciante e sejam formuladas por escrito (art. 108).</a:t>
            </a:r>
          </a:p>
          <a:p>
            <a:endParaRPr lang="pt-BR" sz="2200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399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A20A4-1F21-969F-6C29-B7BCDCF55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BC43453-9C90-BCF9-C67F-4716433D171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38DD1A-15BA-00CA-B8F0-0B1D5F270424}"/>
              </a:ext>
            </a:extLst>
          </p:cNvPr>
          <p:cNvSpPr txBox="1"/>
          <p:nvPr/>
        </p:nvSpPr>
        <p:spPr>
          <a:xfrm>
            <a:off x="363893" y="662473"/>
            <a:ext cx="11569959" cy="8097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b="1" dirty="0"/>
              <a:t>Denúncia Administrativa</a:t>
            </a:r>
          </a:p>
          <a:p>
            <a:pPr algn="just"/>
            <a:r>
              <a:rPr lang="pt-BR" dirty="0"/>
              <a:t>A denúncia é o meio pelo qual se noticia um fato irregular à Administração.</a:t>
            </a:r>
            <a:br>
              <a:rPr lang="pt-BR" dirty="0"/>
            </a:br>
            <a:r>
              <a:rPr lang="pt-BR" dirty="0"/>
              <a:t>Ela pode partir: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 um servidor (como representação funcional);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ou de um cidadão (denúncia externa).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Requisitos para ser válida (art. 108):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Deve ser escrita;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Deve conter identificação e endereço do denunciante;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Deve descrever os fatos de forma objetiva e detalhada;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Deve permitir verificação de autenticidade.</a:t>
            </a:r>
          </a:p>
          <a:p>
            <a:pPr algn="just"/>
            <a:r>
              <a:rPr lang="pt-BR" dirty="0"/>
              <a:t>➡️ </a:t>
            </a:r>
            <a:r>
              <a:rPr lang="pt-BR" b="1" dirty="0"/>
              <a:t>Denúncias anônimas não geram sindicância automática, mas podem motivar averiguação preliminar se houver indícios concretos e verossímeis.</a:t>
            </a:r>
          </a:p>
          <a:p>
            <a:pPr algn="just"/>
            <a:r>
              <a:rPr lang="pt-BR" dirty="0"/>
              <a:t>Efeitos práticos</a:t>
            </a:r>
          </a:p>
          <a:p>
            <a:pPr algn="just"/>
            <a:r>
              <a:rPr lang="pt-BR" dirty="0"/>
              <a:t>A denúncia: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não gera, por si só, punição;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obriga a Administração a verificar o teor dos fatos;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pode resultar em arquivamento ou instauração de sindicância.</a:t>
            </a:r>
          </a:p>
          <a:p>
            <a:pPr algn="just"/>
            <a:r>
              <a:rPr lang="pt-BR" dirty="0"/>
              <a:t> “a denúncia é o gatilho do controle disciplinar, e seu manejo ético assegura o equilíbrio entre o direito de petição e o dever de lealdade institucional”</a:t>
            </a:r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sz="2200" b="1" i="0" dirty="0">
              <a:effectLst/>
            </a:endParaRP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491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A99E8-F425-E4F7-26C4-7B1961BF0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13ABE83-A322-74F9-2729-993997D075F5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C92E0F-0F9F-F593-B9C5-D4D463492AC8}"/>
              </a:ext>
            </a:extLst>
          </p:cNvPr>
          <p:cNvSpPr txBox="1"/>
          <p:nvPr/>
        </p:nvSpPr>
        <p:spPr>
          <a:xfrm>
            <a:off x="1371600" y="942109"/>
            <a:ext cx="8954616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r>
              <a:rPr lang="pt-BR" b="1" dirty="0"/>
              <a:t>Sindicância Administrativa</a:t>
            </a:r>
          </a:p>
          <a:p>
            <a:r>
              <a:rPr lang="pt-BR" dirty="0"/>
              <a:t>A sindicância é o </a:t>
            </a:r>
            <a:r>
              <a:rPr lang="pt-BR" b="1" dirty="0"/>
              <a:t>procedimento apuratório sumário</a:t>
            </a:r>
            <a:r>
              <a:rPr lang="pt-BR" dirty="0"/>
              <a:t> que visa esclarecer uma irregularidade antes de instaurar um PAD.</a:t>
            </a:r>
          </a:p>
          <a:p>
            <a:r>
              <a:rPr lang="pt-BR" dirty="0"/>
              <a:t>📜 </a:t>
            </a:r>
            <a:r>
              <a:rPr lang="pt-BR" b="1" dirty="0"/>
              <a:t>Base Legal – Lei Municipal de Jaguaruna (</a:t>
            </a:r>
            <a:r>
              <a:rPr lang="pt-BR" b="1" dirty="0" err="1"/>
              <a:t>arts</a:t>
            </a:r>
            <a:r>
              <a:rPr lang="pt-BR" b="1" dirty="0"/>
              <a:t>. 111 a 116):</a:t>
            </a:r>
            <a:endParaRPr lang="pt-BR" dirty="0"/>
          </a:p>
          <a:p>
            <a:r>
              <a:rPr lang="pt-BR" dirty="0"/>
              <a:t>A sindicância é o instrumento destinado a apurar responsabilidade de servidor por infração praticada no exercício de suas atribuições ou que tenha relação imediata com o cargo (art. 111).</a:t>
            </a:r>
          </a:p>
          <a:p>
            <a:r>
              <a:rPr lang="pt-BR" b="1" dirty="0"/>
              <a:t>🧩 Composição:</a:t>
            </a:r>
          </a:p>
          <a:p>
            <a:r>
              <a:rPr lang="pt-BR" b="1" dirty="0"/>
              <a:t>3 servidores efetivos</a:t>
            </a:r>
            <a:r>
              <a:rPr lang="pt-BR" dirty="0"/>
              <a:t>, designados pela autoridade competente (art. 112).</a:t>
            </a:r>
          </a:p>
          <a:p>
            <a:r>
              <a:rPr lang="pt-BR" b="1" dirty="0"/>
              <a:t>Um deles atua como presidente</a:t>
            </a:r>
            <a:r>
              <a:rPr lang="pt-BR" dirty="0"/>
              <a:t> da comissão.</a:t>
            </a:r>
          </a:p>
          <a:p>
            <a:r>
              <a:rPr lang="pt-BR" b="1" dirty="0"/>
              <a:t>Vedado</a:t>
            </a:r>
            <a:r>
              <a:rPr lang="pt-BR" dirty="0"/>
              <a:t> integrar a comissão: parentes do acusado até 2º grau e ocupantes de cargos comissionados (art. 112 §2º).</a:t>
            </a:r>
          </a:p>
          <a:p>
            <a:r>
              <a:rPr lang="pt-BR" b="1" dirty="0"/>
              <a:t>⏱️ Prazo:</a:t>
            </a:r>
          </a:p>
          <a:p>
            <a:r>
              <a:rPr lang="pt-BR" dirty="0"/>
              <a:t>60 dias prorrogáveis por igual período, mediante justificativa (art. 114).</a:t>
            </a:r>
          </a:p>
          <a:p>
            <a:r>
              <a:rPr lang="pt-BR" b="1" dirty="0"/>
              <a:t>🔐 Características:</a:t>
            </a:r>
          </a:p>
          <a:p>
            <a:r>
              <a:rPr lang="pt-BR" dirty="0"/>
              <a:t>Caráter </a:t>
            </a:r>
            <a:r>
              <a:rPr lang="pt-BR" b="1" dirty="0"/>
              <a:t>investigativo e não punitivo</a:t>
            </a:r>
            <a:r>
              <a:rPr lang="pt-BR" dirty="0"/>
              <a:t>;</a:t>
            </a:r>
          </a:p>
          <a:p>
            <a:r>
              <a:rPr lang="pt-BR" b="1" dirty="0"/>
              <a:t>Sigilosa</a:t>
            </a:r>
            <a:r>
              <a:rPr lang="pt-BR" dirty="0"/>
              <a:t> (art. 113), salvo necessidade de defesa;</a:t>
            </a:r>
          </a:p>
          <a:p>
            <a:r>
              <a:rPr lang="pt-BR" dirty="0"/>
              <a:t>Pode resultar em:</a:t>
            </a:r>
          </a:p>
          <a:p>
            <a:pPr lvl="1"/>
            <a:r>
              <a:rPr lang="pt-BR" b="1" dirty="0"/>
              <a:t>Arquivamento</a:t>
            </a:r>
            <a:r>
              <a:rPr lang="pt-BR" dirty="0"/>
              <a:t> (inexistência de infração); ou</a:t>
            </a:r>
          </a:p>
          <a:p>
            <a:pPr lvl="1"/>
            <a:r>
              <a:rPr lang="pt-BR" b="1" dirty="0"/>
              <a:t>Abertura de PAD</a:t>
            </a:r>
            <a:r>
              <a:rPr lang="pt-BR" dirty="0"/>
              <a:t> (havendo indícios suficientes) — art. 109.</a:t>
            </a:r>
          </a:p>
          <a:p>
            <a:endParaRPr lang="pt-BR" sz="2200" b="1" dirty="0"/>
          </a:p>
          <a:p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625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459BD-98ED-1A91-5471-36BFBD91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353F8C2-4C7D-8F3B-22A2-2440DF22827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990E8F-8893-220E-2484-B4A8EF80C467}"/>
              </a:ext>
            </a:extLst>
          </p:cNvPr>
          <p:cNvSpPr txBox="1"/>
          <p:nvPr/>
        </p:nvSpPr>
        <p:spPr>
          <a:xfrm>
            <a:off x="1371600" y="942109"/>
            <a:ext cx="8954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  <a:p>
            <a:endParaRPr lang="pt-BR" sz="2200" b="0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CE4AD6F-CFCA-254E-E135-CEC6DD0971F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26774"/>
          <a:ext cx="10515600" cy="37490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6997886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3274316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875209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Aspecto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Denúncia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Sindicância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809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Natureza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Comunicação de irregularidade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Procedimento investigativo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56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Quem pode iniciar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Qualquer cidadão ou servidor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competente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988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Forma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Escrita, identificada (art. 108)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Ato administrativo formal (portaria de instauração)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532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Finalidade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Noticiar o fato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Verificar e apurar o fato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24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Resultado possível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Arquivamento ou abertura de sindicância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Arquivamento ou instauração de 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735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Prazo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dias + prorrogação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092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Publicidade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Interna, pode ser sigilosa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Sigilosa, conforme interesse da apuração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81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098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6FB21-EA81-A0DD-7A2A-E7B0A275E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390ACB7-F40B-EDBE-1B46-E53CA2565F2D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8A7CCC-E997-4C37-A02D-82BC6762E839}"/>
              </a:ext>
            </a:extLst>
          </p:cNvPr>
          <p:cNvSpPr txBox="1"/>
          <p:nvPr/>
        </p:nvSpPr>
        <p:spPr>
          <a:xfrm>
            <a:off x="1371599" y="942109"/>
            <a:ext cx="964276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/>
              <a:t>Fluxo Prático de Denúncia e Sindicância</a:t>
            </a:r>
          </a:p>
          <a:p>
            <a:r>
              <a:rPr lang="pt-BR" sz="2200" b="1" dirty="0"/>
              <a:t>🔹 Etapa 1 – Recebimento da Denúncia</a:t>
            </a:r>
          </a:p>
          <a:p>
            <a:r>
              <a:rPr lang="pt-BR" sz="2200" dirty="0"/>
              <a:t>Protocolo ou registro formal.</a:t>
            </a:r>
          </a:p>
          <a:p>
            <a:r>
              <a:rPr lang="pt-BR" sz="2200" dirty="0"/>
              <a:t>Análise preliminar da verossimilhança.</a:t>
            </a:r>
          </a:p>
          <a:p>
            <a:r>
              <a:rPr lang="pt-BR" sz="2200" dirty="0"/>
              <a:t>Se válida → </a:t>
            </a:r>
            <a:r>
              <a:rPr lang="pt-BR" sz="2200" b="1" dirty="0"/>
              <a:t>autoridade determina instauração de sindicância</a:t>
            </a:r>
            <a:r>
              <a:rPr lang="pt-BR" sz="2200" dirty="0"/>
              <a:t>.</a:t>
            </a:r>
          </a:p>
          <a:p>
            <a:r>
              <a:rPr lang="pt-BR" sz="2200" b="1" dirty="0"/>
              <a:t>🔹 Etapa 2 – Instauração da Sindicância</a:t>
            </a:r>
          </a:p>
          <a:p>
            <a:r>
              <a:rPr lang="pt-BR" sz="2200" dirty="0"/>
              <a:t>Portaria publicada designando comissão (art. 112).</a:t>
            </a:r>
          </a:p>
          <a:p>
            <a:r>
              <a:rPr lang="pt-BR" sz="2200" dirty="0"/>
              <a:t>Comissão inicia coleta de provas, entrevistas e diligências (art. 113).</a:t>
            </a:r>
          </a:p>
          <a:p>
            <a:r>
              <a:rPr lang="pt-BR" sz="2200" b="1" dirty="0"/>
              <a:t>🔹 Etapa 3 – Relatório Conclusivo</a:t>
            </a:r>
          </a:p>
          <a:p>
            <a:r>
              <a:rPr lang="pt-BR" sz="2200" dirty="0"/>
              <a:t>A comissão conclui se houve ou não infração (art. 116).</a:t>
            </a:r>
          </a:p>
          <a:p>
            <a:r>
              <a:rPr lang="pt-BR" sz="2200" dirty="0"/>
              <a:t>Encaminha à autoridade superior para decisão.</a:t>
            </a:r>
          </a:p>
          <a:p>
            <a:r>
              <a:rPr lang="pt-BR" sz="2200" b="1" dirty="0"/>
              <a:t>🔹 Etapa 4 – Decisão da Autoridade</a:t>
            </a:r>
          </a:p>
          <a:p>
            <a:r>
              <a:rPr lang="pt-BR" sz="2200" dirty="0"/>
              <a:t>Pode determinar </a:t>
            </a:r>
            <a:r>
              <a:rPr lang="pt-BR" sz="2200" b="1" dirty="0"/>
              <a:t>arquivamento</a:t>
            </a:r>
            <a:r>
              <a:rPr lang="pt-BR" sz="2200" dirty="0"/>
              <a:t> ou </a:t>
            </a:r>
            <a:r>
              <a:rPr lang="pt-BR" sz="2200" b="1" dirty="0"/>
              <a:t>instaurar PAD</a:t>
            </a:r>
            <a:r>
              <a:rPr lang="pt-BR" sz="2200" dirty="0"/>
              <a:t> (art. 109).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181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3E6BC-4C51-734F-9BBD-2943BDEE9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419120D-1201-586C-B035-56A64AADE22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90892E-69A1-E6A3-964B-83DDA6C49747}"/>
              </a:ext>
            </a:extLst>
          </p:cNvPr>
          <p:cNvSpPr txBox="1"/>
          <p:nvPr/>
        </p:nvSpPr>
        <p:spPr>
          <a:xfrm>
            <a:off x="1371600" y="942109"/>
            <a:ext cx="895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Princípios Aplicáveis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9AFC0A3-BDCE-7256-B66E-33BA2366B43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55374"/>
          <a:ext cx="10515600" cy="32918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8331650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5569885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35757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Princípio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Aplicação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Efeito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32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Legalidade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apuração deve seguir rito formal previsto em lei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Garante validade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846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Impessoalidade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Comissão imparcial e sem parentesco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Evita perseguições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1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Publicidade e sigilo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Divulgação controlada, conforme interesse da apuração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Protege a imagem dos envolvidos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216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Ampla defesa e contraditório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Ainda que limitados, aplicam-se se houver indiciado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Legitima o processo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01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Razoabilidade e celeridade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dias prorrogáveis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Evita demora excessiva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30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8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27EFE-A1B3-7846-8454-0B3D546B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1B77710-DA88-BAEA-1034-0B48C44A3F5F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C26C5D-8FAB-FF9A-82BA-464A03F4A30D}"/>
              </a:ext>
            </a:extLst>
          </p:cNvPr>
          <p:cNvSpPr txBox="1"/>
          <p:nvPr/>
        </p:nvSpPr>
        <p:spPr>
          <a:xfrm>
            <a:off x="1371600" y="942109"/>
            <a:ext cx="8954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Quadro-Resumo — Denúncia x Sindicância</a:t>
            </a:r>
            <a:endParaRPr lang="pt-BR" sz="2200" b="0" i="0" dirty="0">
              <a:effectLst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0DB65F2-6CF5-5BBD-F3F7-FEEBA80F468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01094"/>
          <a:ext cx="10515600" cy="320040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17777564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603111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2220275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93280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Elemento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Denúncia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Sindicância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277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Iniciador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Cidadão ou servidor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competente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108 / 111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73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Natureza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Notícia de fato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Procedimento apuratório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637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Comissão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Não há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3 servidores efetivos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560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Prazo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+ 60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941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Resultado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Arquivamento / sindicância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Arquivamento / 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496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Sigilo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Possível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Obrigatório (art. 113)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064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Finalidade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Dar conhecimento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Apurar e relatar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3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62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893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259550-ADA1-FEE5-D705-7A5E817EA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79506DA-C171-0FDB-3D32-3AB3393938E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5795F4E-4B1D-A1DD-8EBE-3C5E736EFDBD}"/>
              </a:ext>
            </a:extLst>
          </p:cNvPr>
          <p:cNvSpPr txBox="1"/>
          <p:nvPr/>
        </p:nvSpPr>
        <p:spPr>
          <a:xfrm>
            <a:off x="1371600" y="892452"/>
            <a:ext cx="895461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pPr algn="just"/>
            <a:r>
              <a:rPr lang="pt-BR" sz="2200" dirty="0"/>
              <a:t>A </a:t>
            </a:r>
            <a:r>
              <a:rPr lang="pt-BR" sz="2200" b="1" dirty="0"/>
              <a:t>denúncia</a:t>
            </a:r>
            <a:r>
              <a:rPr lang="pt-BR" sz="2200" dirty="0"/>
              <a:t> é o ponto de partida da apuração disciplinar — uma comunicação formal de irregularidade.</a:t>
            </a:r>
            <a:br>
              <a:rPr lang="pt-BR" sz="2200" dirty="0"/>
            </a:br>
            <a:r>
              <a:rPr lang="pt-BR" sz="2200" dirty="0"/>
              <a:t>Já a </a:t>
            </a:r>
            <a:r>
              <a:rPr lang="pt-BR" sz="2200" b="1" dirty="0"/>
              <a:t>sindicância</a:t>
            </a:r>
            <a:r>
              <a:rPr lang="pt-BR" sz="2200" dirty="0"/>
              <a:t> é o instrumento de </a:t>
            </a:r>
            <a:r>
              <a:rPr lang="pt-BR" sz="2200" b="1" dirty="0"/>
              <a:t>investigação preliminar</a:t>
            </a:r>
            <a:r>
              <a:rPr lang="pt-BR" sz="2200" dirty="0"/>
              <a:t>, sigiloso e técnico, conduzido por comissão.</a:t>
            </a:r>
          </a:p>
          <a:p>
            <a:pPr algn="just"/>
            <a:r>
              <a:rPr lang="pt-BR" sz="2200" dirty="0"/>
              <a:t>Em Jaguaruna, a lei é clara: toda autoridade que tomar ciência de uma irregularidade </a:t>
            </a:r>
            <a:r>
              <a:rPr lang="pt-BR" sz="2200" b="1" dirty="0"/>
              <a:t>deve instaurar sindicância (art. 107)</a:t>
            </a:r>
            <a:r>
              <a:rPr lang="pt-BR" sz="2200" dirty="0"/>
              <a:t>, e toda denúncia escrita e identificada </a:t>
            </a:r>
            <a:r>
              <a:rPr lang="pt-BR" sz="2200" b="1" dirty="0"/>
              <a:t>deve ser apurada (art. 108)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Assim, o fluxo </a:t>
            </a:r>
            <a:r>
              <a:rPr lang="pt-BR" sz="2200" b="1" dirty="0"/>
              <a:t>Denúncia → Sindicância → PAD</a:t>
            </a:r>
            <a:r>
              <a:rPr lang="pt-BR" sz="2200" dirty="0"/>
              <a:t> garante legalidade, transparência e proteção ao servidor e à Administração.</a:t>
            </a:r>
          </a:p>
          <a:p>
            <a:endParaRPr lang="pt-BR" dirty="0"/>
          </a:p>
          <a:p>
            <a:endParaRPr lang="pt-BR" dirty="0"/>
          </a:p>
          <a:p>
            <a:endParaRPr lang="pt-BR" b="1" i="0" dirty="0">
              <a:effectLst/>
            </a:endParaRPr>
          </a:p>
          <a:p>
            <a:endParaRPr lang="pt-BR" b="1" dirty="0"/>
          </a:p>
          <a:p>
            <a:endParaRPr lang="pt-BR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852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0C3E2-BA07-3349-9813-3A3AC93D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76D9D80-DA51-028A-C78E-90F82D2E9C1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6B8D62-FDAE-9FBB-8FE5-CD49BB0363EA}"/>
              </a:ext>
            </a:extLst>
          </p:cNvPr>
          <p:cNvSpPr txBox="1"/>
          <p:nvPr/>
        </p:nvSpPr>
        <p:spPr>
          <a:xfrm>
            <a:off x="1371600" y="892452"/>
            <a:ext cx="895461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pPr algn="just"/>
            <a:r>
              <a:rPr lang="pt-BR" b="1" dirty="0"/>
              <a:t>Processo Administrativo Disciplinar (PAD)</a:t>
            </a:r>
          </a:p>
          <a:p>
            <a:pPr algn="just"/>
            <a:r>
              <a:rPr lang="pt-BR" i="1" dirty="0"/>
              <a:t>(Etapas, garantias e finalidade)</a:t>
            </a:r>
            <a:endParaRPr lang="pt-BR" dirty="0"/>
          </a:p>
          <a:p>
            <a:pPr algn="just"/>
            <a:br>
              <a:rPr lang="pt-BR" dirty="0"/>
            </a:br>
            <a:endParaRPr lang="pt-BR" dirty="0"/>
          </a:p>
          <a:p>
            <a:pPr algn="just"/>
            <a:r>
              <a:rPr lang="pt-BR" b="1" dirty="0"/>
              <a:t>Conceito Geral</a:t>
            </a:r>
          </a:p>
          <a:p>
            <a:pPr algn="just"/>
            <a:r>
              <a:rPr lang="pt-BR" dirty="0"/>
              <a:t>O </a:t>
            </a:r>
            <a:r>
              <a:rPr lang="pt-BR" b="1" dirty="0"/>
              <a:t>Processo Administrativo Disciplinar (PAD)</a:t>
            </a:r>
            <a:r>
              <a:rPr lang="pt-BR" dirty="0"/>
              <a:t> é o </a:t>
            </a:r>
            <a:r>
              <a:rPr lang="pt-BR" b="1" dirty="0"/>
              <a:t>instrumento formal</a:t>
            </a:r>
            <a:r>
              <a:rPr lang="pt-BR" dirty="0"/>
              <a:t> utilizado pela Administração Pública para </a:t>
            </a:r>
            <a:r>
              <a:rPr lang="pt-BR" b="1" dirty="0"/>
              <a:t>apurar infrações funcionais</a:t>
            </a:r>
            <a:r>
              <a:rPr lang="pt-BR" dirty="0"/>
              <a:t> e aplicar as </a:t>
            </a:r>
            <a:r>
              <a:rPr lang="pt-BR" b="1" dirty="0"/>
              <a:t>penalidades cabíveis</a:t>
            </a:r>
            <a:r>
              <a:rPr lang="pt-BR" dirty="0"/>
              <a:t>, assegurando ao servidor o </a:t>
            </a:r>
            <a:r>
              <a:rPr lang="pt-BR" b="1" dirty="0"/>
              <a:t>direito ao contraditório e à ampla defesa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Lei Municipal de Jaguaruna – art. 117:</a:t>
            </a:r>
            <a:endParaRPr lang="pt-BR" dirty="0"/>
          </a:p>
          <a:p>
            <a:pPr algn="just"/>
            <a:r>
              <a:rPr lang="pt-BR" dirty="0"/>
              <a:t>“O processo disciplinar administrativo será contraditório, assegurada ao acusado ampla defesa, com a utilização dos meios e recursos admitidos em direito.”</a:t>
            </a:r>
          </a:p>
          <a:p>
            <a:pPr algn="just"/>
            <a:r>
              <a:rPr lang="pt-BR" dirty="0"/>
              <a:t>Assim, o PAD é o </a:t>
            </a:r>
            <a:r>
              <a:rPr lang="pt-BR" b="1" dirty="0"/>
              <a:t>procedimento punitivo por excelência</a:t>
            </a:r>
            <a:r>
              <a:rPr lang="pt-BR" dirty="0"/>
              <a:t>, distinto da sindicância (que é apenas investigativa). Ele </a:t>
            </a:r>
            <a:r>
              <a:rPr lang="pt-BR" b="1" dirty="0"/>
              <a:t>só é instaurado quando há indícios suficientes de responsabilidade</a:t>
            </a:r>
            <a:r>
              <a:rPr lang="pt-BR" dirty="0"/>
              <a:t>.</a:t>
            </a:r>
          </a:p>
          <a:p>
            <a:endParaRPr lang="pt-BR" b="1" i="0" dirty="0">
              <a:effectLst/>
            </a:endParaRPr>
          </a:p>
          <a:p>
            <a:endParaRPr lang="pt-BR" b="1" dirty="0"/>
          </a:p>
          <a:p>
            <a:endParaRPr lang="pt-BR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564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70C98-007F-1126-2668-6FFD45D10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AB5AC5F-4C0B-C61D-E4B7-22C451DCB70B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AAF9E7-B7F9-F40C-9F53-9E748E51C37F}"/>
              </a:ext>
            </a:extLst>
          </p:cNvPr>
          <p:cNvSpPr txBox="1"/>
          <p:nvPr/>
        </p:nvSpPr>
        <p:spPr>
          <a:xfrm>
            <a:off x="1371600" y="892452"/>
            <a:ext cx="895461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pPr algn="just"/>
            <a:r>
              <a:rPr lang="pt-BR" sz="2200" b="1" dirty="0"/>
              <a:t>Natureza Jurídica e Finalidade</a:t>
            </a:r>
          </a:p>
          <a:p>
            <a:pPr algn="just"/>
            <a:r>
              <a:rPr lang="pt-BR" sz="2200" dirty="0"/>
              <a:t>O PAD é um </a:t>
            </a:r>
            <a:r>
              <a:rPr lang="pt-BR" sz="2200" b="1" dirty="0"/>
              <a:t>processo administrativo sancionador</a:t>
            </a:r>
            <a:r>
              <a:rPr lang="pt-BR" sz="2200" dirty="0"/>
              <a:t>, com natureza </a:t>
            </a:r>
            <a:r>
              <a:rPr lang="pt-BR" sz="2200" b="1" dirty="0"/>
              <a:t>jurídica, investigativa e decisória</a:t>
            </a:r>
            <a:r>
              <a:rPr lang="pt-BR" sz="2200" dirty="0"/>
              <a:t>.</a:t>
            </a:r>
            <a:br>
              <a:rPr lang="pt-BR" sz="2200" dirty="0"/>
            </a:br>
            <a:r>
              <a:rPr lang="pt-BR" sz="2200" dirty="0"/>
              <a:t>Sua </a:t>
            </a:r>
            <a:r>
              <a:rPr lang="pt-BR" sz="2200" b="1" dirty="0"/>
              <a:t>finalidade</a:t>
            </a:r>
            <a:r>
              <a:rPr lang="pt-BR" sz="2200" dirty="0"/>
              <a:t> é: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garantir a </a:t>
            </a:r>
            <a:r>
              <a:rPr lang="pt-BR" sz="2200" b="1" dirty="0"/>
              <a:t>responsabilidade funcional</a:t>
            </a:r>
            <a:r>
              <a:rPr lang="pt-BR" sz="2200" dirty="0"/>
              <a:t> do servidor;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/>
              <a:t>assegurar o devido processo legal</a:t>
            </a:r>
            <a:r>
              <a:rPr lang="pt-BR" sz="22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/>
              <a:t>proteger tanto a Administração quanto o acusado</a:t>
            </a:r>
            <a:r>
              <a:rPr lang="pt-BR" sz="2200" dirty="0"/>
              <a:t> contra abusos e injustiças.</a:t>
            </a:r>
          </a:p>
          <a:p>
            <a:pPr algn="just"/>
            <a:endParaRPr lang="pt-BR" sz="2200" dirty="0"/>
          </a:p>
          <a:p>
            <a:r>
              <a:rPr lang="pt-BR" sz="2200" dirty="0"/>
              <a:t> </a:t>
            </a:r>
            <a:r>
              <a:rPr lang="pt-BR" sz="2200" b="1" dirty="0"/>
              <a:t>Diferença fundamental:</a:t>
            </a:r>
            <a:br>
              <a:rPr lang="pt-BR" sz="2200" dirty="0"/>
            </a:br>
            <a:r>
              <a:rPr lang="pt-BR" sz="2200" dirty="0"/>
              <a:t>Enquanto a sindicância apura indícios, o PAD </a:t>
            </a:r>
            <a:r>
              <a:rPr lang="pt-BR" sz="2200" b="1" dirty="0"/>
              <a:t>julga condutas</a:t>
            </a:r>
            <a:r>
              <a:rPr lang="pt-BR" sz="2200" dirty="0"/>
              <a:t> e </a:t>
            </a:r>
            <a:r>
              <a:rPr lang="pt-BR" sz="2200" b="1" dirty="0"/>
              <a:t>aplica penalidades</a:t>
            </a:r>
            <a:r>
              <a:rPr lang="pt-BR" sz="2200" dirty="0"/>
              <a:t> (advertência, suspensão, demissão etc.).</a:t>
            </a:r>
          </a:p>
          <a:p>
            <a:pPr algn="just"/>
            <a:endParaRPr lang="pt-BR" sz="2200" b="1" i="0" dirty="0">
              <a:effectLst/>
            </a:endParaRPr>
          </a:p>
          <a:p>
            <a:pPr algn="just"/>
            <a:endParaRPr lang="pt-BR" sz="2200" b="1" dirty="0"/>
          </a:p>
          <a:p>
            <a:pPr algn="just"/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809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9FF95-E65C-16DE-155F-D985BD0BC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C9F28DA-BA81-B276-B4E8-806FA2BA34C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1EF7653-E7EF-E2EF-08A2-8255AA632B91}"/>
              </a:ext>
            </a:extLst>
          </p:cNvPr>
          <p:cNvSpPr txBox="1"/>
          <p:nvPr/>
        </p:nvSpPr>
        <p:spPr>
          <a:xfrm>
            <a:off x="298579" y="531845"/>
            <a:ext cx="1155129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r>
              <a:rPr lang="pt-BR" b="1" dirty="0"/>
              <a:t>Etapas do PAD (Lei Municipal de Jaguaruna)</a:t>
            </a:r>
          </a:p>
          <a:p>
            <a:r>
              <a:rPr lang="pt-BR" dirty="0"/>
              <a:t>O Estatuto do Servidor de Jaguaruna estrutura o PAD em </a:t>
            </a:r>
            <a:r>
              <a:rPr lang="pt-BR" b="1" dirty="0"/>
              <a:t>três fases principais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b="1" dirty="0"/>
              <a:t> I. Instauração (</a:t>
            </a:r>
            <a:r>
              <a:rPr lang="pt-BR" b="1" dirty="0" err="1"/>
              <a:t>arts</a:t>
            </a:r>
            <a:r>
              <a:rPr lang="pt-BR" b="1" dirty="0"/>
              <a:t>. 117, 119 e 124)</a:t>
            </a:r>
          </a:p>
          <a:p>
            <a:r>
              <a:rPr lang="pt-BR" dirty="0"/>
              <a:t>A autoridade competente </a:t>
            </a:r>
            <a:r>
              <a:rPr lang="pt-BR" b="1" dirty="0"/>
              <a:t>instaura o PAD por portaria</a:t>
            </a:r>
            <a:r>
              <a:rPr lang="pt-BR" dirty="0"/>
              <a:t>, designando </a:t>
            </a:r>
            <a:r>
              <a:rPr lang="pt-BR" b="1" dirty="0"/>
              <a:t>comissão processante</a:t>
            </a:r>
            <a:r>
              <a:rPr lang="pt-BR" dirty="0"/>
              <a:t> (3 servidores efetivos, art. 112).</a:t>
            </a:r>
          </a:p>
          <a:p>
            <a:r>
              <a:rPr lang="pt-BR" dirty="0"/>
              <a:t>A portaria deve conter:</a:t>
            </a:r>
          </a:p>
          <a:p>
            <a:pPr lvl="1"/>
            <a:r>
              <a:rPr lang="pt-BR" dirty="0"/>
              <a:t>Identificação do acusado;</a:t>
            </a:r>
          </a:p>
          <a:p>
            <a:pPr lvl="1"/>
            <a:r>
              <a:rPr lang="pt-BR" dirty="0"/>
              <a:t>Descrição dos fatos;</a:t>
            </a:r>
          </a:p>
          <a:p>
            <a:pPr lvl="1"/>
            <a:r>
              <a:rPr lang="pt-BR" dirty="0"/>
              <a:t>Fundamentação legal;</a:t>
            </a:r>
          </a:p>
          <a:p>
            <a:pPr lvl="1"/>
            <a:r>
              <a:rPr lang="pt-BR" dirty="0"/>
              <a:t>Nome dos membros da comissão.</a:t>
            </a:r>
          </a:p>
          <a:p>
            <a:r>
              <a:rPr lang="pt-BR" dirty="0"/>
              <a:t>📅 </a:t>
            </a:r>
            <a:r>
              <a:rPr lang="pt-BR" b="1" dirty="0"/>
              <a:t>Prazo para conclusão:</a:t>
            </a:r>
            <a:r>
              <a:rPr lang="pt-BR" dirty="0"/>
              <a:t> 60 dias, prorrogáveis por igual período (art. 119).</a:t>
            </a:r>
            <a:br>
              <a:rPr lang="pt-BR" dirty="0"/>
            </a:br>
            <a:r>
              <a:rPr lang="pt-BR" dirty="0"/>
              <a:t>A comissão deve dedicar </a:t>
            </a:r>
            <a:r>
              <a:rPr lang="pt-BR" b="1" dirty="0"/>
              <a:t>tempo integral</a:t>
            </a:r>
            <a:r>
              <a:rPr lang="pt-BR" dirty="0"/>
              <a:t> aos trabalhos.</a:t>
            </a:r>
          </a:p>
          <a:p>
            <a:endParaRPr lang="pt-BR" dirty="0"/>
          </a:p>
          <a:p>
            <a:r>
              <a:rPr lang="pt-BR" b="1" dirty="0"/>
              <a:t> </a:t>
            </a:r>
          </a:p>
          <a:p>
            <a:endParaRPr lang="pt-BR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449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F9237-5BA3-A4D7-DE19-00AB6E82A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8B2947A-A773-00CB-A7CB-4D7581F1CA4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38C8E2-87BF-3253-41E9-0F01F68D7250}"/>
              </a:ext>
            </a:extLst>
          </p:cNvPr>
          <p:cNvSpPr txBox="1"/>
          <p:nvPr/>
        </p:nvSpPr>
        <p:spPr>
          <a:xfrm>
            <a:off x="298579" y="531845"/>
            <a:ext cx="1155129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r>
              <a:rPr lang="pt-BR" b="1" dirty="0"/>
              <a:t> II. Instrução (</a:t>
            </a:r>
            <a:r>
              <a:rPr lang="pt-BR" b="1" dirty="0" err="1"/>
              <a:t>arts</a:t>
            </a:r>
            <a:r>
              <a:rPr lang="pt-BR" b="1" dirty="0"/>
              <a:t>. 120 a 128)</a:t>
            </a:r>
          </a:p>
          <a:p>
            <a:endParaRPr lang="pt-BR" b="1" dirty="0"/>
          </a:p>
          <a:p>
            <a:r>
              <a:rPr lang="pt-BR" dirty="0"/>
              <a:t>A fase de instrução é o </a:t>
            </a:r>
            <a:r>
              <a:rPr lang="pt-BR" b="1" dirty="0"/>
              <a:t>coração do PAD</a:t>
            </a:r>
            <a:r>
              <a:rPr lang="pt-BR" dirty="0"/>
              <a:t>: nela ocorre a produção de provas e o exercício do contraditório.</a:t>
            </a:r>
          </a:p>
          <a:p>
            <a:r>
              <a:rPr lang="pt-BR" b="1" dirty="0"/>
              <a:t>Atos principais:</a:t>
            </a:r>
            <a:endParaRPr lang="pt-BR" dirty="0"/>
          </a:p>
          <a:p>
            <a:r>
              <a:rPr lang="pt-BR" b="1" dirty="0"/>
              <a:t>Citação do acusado</a:t>
            </a:r>
            <a:r>
              <a:rPr lang="pt-BR" dirty="0"/>
              <a:t> (art. 124);</a:t>
            </a:r>
          </a:p>
          <a:p>
            <a:r>
              <a:rPr lang="pt-BR" b="1" dirty="0"/>
              <a:t>Interrogatório pessoal</a:t>
            </a:r>
            <a:r>
              <a:rPr lang="pt-BR" dirty="0"/>
              <a:t> (art. 124 §1º);</a:t>
            </a:r>
          </a:p>
          <a:p>
            <a:r>
              <a:rPr lang="pt-BR" b="1" dirty="0"/>
              <a:t>Apresentação de defesa prévia</a:t>
            </a:r>
            <a:r>
              <a:rPr lang="pt-BR" dirty="0"/>
              <a:t> em até </a:t>
            </a:r>
            <a:r>
              <a:rPr lang="pt-BR" b="1" dirty="0"/>
              <a:t>3 dias</a:t>
            </a:r>
            <a:r>
              <a:rPr lang="pt-BR" dirty="0"/>
              <a:t> (art. 124 §3º);</a:t>
            </a:r>
          </a:p>
          <a:p>
            <a:r>
              <a:rPr lang="pt-BR" b="1" dirty="0"/>
              <a:t>Oitiva de testemunhas de acusação e defesa</a:t>
            </a:r>
            <a:r>
              <a:rPr lang="pt-BR" dirty="0"/>
              <a:t> (</a:t>
            </a:r>
            <a:r>
              <a:rPr lang="pt-BR" dirty="0" err="1"/>
              <a:t>arts</a:t>
            </a:r>
            <a:r>
              <a:rPr lang="pt-BR" dirty="0"/>
              <a:t>. 120, 121, 122 e 126);</a:t>
            </a:r>
          </a:p>
          <a:p>
            <a:r>
              <a:rPr lang="pt-BR" b="1" dirty="0"/>
              <a:t>Realização de diligências e perícias</a:t>
            </a:r>
            <a:r>
              <a:rPr lang="pt-BR" dirty="0"/>
              <a:t> se necessárias (art. 120).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i="1" dirty="0"/>
              <a:t>Garantias específicas:</a:t>
            </a:r>
            <a:endParaRPr lang="pt-BR" dirty="0"/>
          </a:p>
          <a:p>
            <a:r>
              <a:rPr lang="pt-BR" dirty="0"/>
              <a:t>Direito a defensor ou advogado;</a:t>
            </a:r>
          </a:p>
          <a:p>
            <a:r>
              <a:rPr lang="pt-BR" dirty="0"/>
              <a:t>Direito a reinquirir testemunhas (art. 127);</a:t>
            </a:r>
          </a:p>
          <a:p>
            <a:r>
              <a:rPr lang="pt-BR" dirty="0"/>
              <a:t>Direito de apresentar alegações finais (art. 129 §4º).</a:t>
            </a:r>
          </a:p>
          <a:p>
            <a:r>
              <a:rPr lang="pt-BR" dirty="0"/>
              <a:t> </a:t>
            </a:r>
            <a:r>
              <a:rPr lang="pt-BR" b="1" dirty="0"/>
              <a:t>Revelia:</a:t>
            </a:r>
            <a:br>
              <a:rPr lang="pt-BR" dirty="0"/>
            </a:br>
            <a:r>
              <a:rPr lang="pt-BR" dirty="0"/>
              <a:t>Se o servidor não comparecer, será declarado </a:t>
            </a:r>
            <a:r>
              <a:rPr lang="pt-BR" b="1" dirty="0"/>
              <a:t>revel</a:t>
            </a:r>
            <a:r>
              <a:rPr lang="pt-BR" dirty="0"/>
              <a:t> e terá </a:t>
            </a:r>
            <a:r>
              <a:rPr lang="pt-BR" b="1" dirty="0"/>
              <a:t>defensor dativo nomeado</a:t>
            </a:r>
            <a:r>
              <a:rPr lang="pt-BR" dirty="0"/>
              <a:t> (art. 129).</a:t>
            </a:r>
          </a:p>
          <a:p>
            <a:endParaRPr lang="pt-BR" b="1" i="0" dirty="0">
              <a:effectLst/>
            </a:endParaRPr>
          </a:p>
          <a:p>
            <a:endParaRPr lang="pt-BR" b="1" dirty="0"/>
          </a:p>
          <a:p>
            <a:endParaRPr lang="pt-BR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875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6E40B-1E5D-EAFE-A9DE-08420122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B33C1AD-0C48-7D7F-4D74-F36F019A98A5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6870B3-C5CF-9278-2442-58D129EFFF0B}"/>
              </a:ext>
            </a:extLst>
          </p:cNvPr>
          <p:cNvSpPr txBox="1"/>
          <p:nvPr/>
        </p:nvSpPr>
        <p:spPr>
          <a:xfrm>
            <a:off x="1371600" y="942109"/>
            <a:ext cx="895461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  <a:p>
            <a:r>
              <a:rPr lang="pt-BR" b="1" dirty="0"/>
              <a:t>III. Relatório e Julgamento (</a:t>
            </a:r>
            <a:r>
              <a:rPr lang="pt-BR" b="1" dirty="0" err="1"/>
              <a:t>arts</a:t>
            </a:r>
            <a:r>
              <a:rPr lang="pt-BR" b="1" dirty="0"/>
              <a:t>. 130 a 137)</a:t>
            </a:r>
          </a:p>
          <a:p>
            <a:endParaRPr lang="pt-BR" dirty="0"/>
          </a:p>
          <a:p>
            <a:r>
              <a:rPr lang="pt-BR" dirty="0"/>
              <a:t>Relatório da Comissão (art. 130):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Deve resumir as provas, indicar os dispositivos legais violados e concluir pela inocência ou responsabilidade do servidor.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relatório é sempre conclusivo (art. 130 §1º).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Julgamento pela autoridade competente (art. 132):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Deve ocorrer em até 30 dias após o recebimento do processo.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 autoridade não está vinculada às conclusões da comissão (art. 133).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Pode reconhecer vício e determinar nova comissão (art. 134).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Encaminhamento ao Ministério Público:</a:t>
            </a:r>
            <a:br>
              <a:rPr lang="pt-BR" dirty="0"/>
            </a:br>
            <a:r>
              <a:rPr lang="pt-BR" dirty="0"/>
              <a:t>Se a infração também configurar crime → o PAD é remetido ao MP (art. 136).</a:t>
            </a:r>
          </a:p>
          <a:p>
            <a:pPr algn="just"/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81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69FAE-F729-54FE-75EB-DB957A7B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F118A29-CAA4-D61C-46BA-189BB3F8A32F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7638FC-F608-EB77-EF6D-6725BDA506CA}"/>
              </a:ext>
            </a:extLst>
          </p:cNvPr>
          <p:cNvSpPr txBox="1"/>
          <p:nvPr/>
        </p:nvSpPr>
        <p:spPr>
          <a:xfrm>
            <a:off x="1371600" y="942109"/>
            <a:ext cx="8954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/>
            </a:br>
            <a:r>
              <a:rPr lang="pt-BR" dirty="0"/>
              <a:t>Garantias Fundamentais do Servidor (</a:t>
            </a:r>
            <a:r>
              <a:rPr lang="pt-BR" dirty="0" err="1"/>
              <a:t>arts</a:t>
            </a:r>
            <a:r>
              <a:rPr lang="pt-BR" dirty="0"/>
              <a:t>. 117 e 121)</a:t>
            </a:r>
          </a:p>
          <a:p>
            <a:pPr algn="just"/>
            <a:endParaRPr lang="pt-BR" sz="2200" b="1" i="0" dirty="0">
              <a:effectLst/>
            </a:endParaRPr>
          </a:p>
          <a:p>
            <a:endParaRPr lang="pt-BR" sz="2200" b="0" i="0" dirty="0">
              <a:effectLst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0899AA5-D1C8-D322-8E2E-99953F524E7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35334"/>
          <a:ext cx="10515600" cy="393192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1482240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480938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46355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Garantia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Fundamento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03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Ampla defesa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Direito de se manifestar, apresentar provas e contraditar acusações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117 e 121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65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Contraditório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Direito de ser ouvido e de acompanhar todos os atos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403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Presunção de inocência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Ninguém é culpado até decisão final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Princípio constitucional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649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Motivação da decisão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Toda penalidade deve ser fundamentada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99, parágrafo único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050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Duplo grau administrativo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Direito a recursos e revisão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Arts. 138-146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01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Publicidade controlada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Garantia de transparência sem exposição desnecessária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52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72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46162-3F9F-6EA5-ED22-89C67B8B5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996AD85-A2C4-9066-5DBD-6B5A9B2DC9A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F31E83-5F57-2EE7-FA0B-CF49C2898273}"/>
              </a:ext>
            </a:extLst>
          </p:cNvPr>
          <p:cNvSpPr txBox="1"/>
          <p:nvPr/>
        </p:nvSpPr>
        <p:spPr>
          <a:xfrm>
            <a:off x="1371600" y="958151"/>
            <a:ext cx="89546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Resultado e Sanção (</a:t>
            </a:r>
            <a:r>
              <a:rPr lang="pt-BR" b="1" dirty="0" err="1"/>
              <a:t>arts</a:t>
            </a:r>
            <a:r>
              <a:rPr lang="pt-BR" b="1" dirty="0"/>
              <a:t>. 99 a 106)</a:t>
            </a:r>
          </a:p>
          <a:p>
            <a:r>
              <a:rPr lang="pt-BR" dirty="0"/>
              <a:t>Após o julgamento:</a:t>
            </a:r>
          </a:p>
          <a:p>
            <a:r>
              <a:rPr lang="pt-BR" dirty="0"/>
              <a:t>Se comprovada a infração → aplica-se </a:t>
            </a:r>
            <a:r>
              <a:rPr lang="pt-BR" b="1" dirty="0"/>
              <a:t>advertência, suspensão ou demissão</a:t>
            </a:r>
            <a:r>
              <a:rPr lang="pt-BR" dirty="0"/>
              <a:t>, conforme gravidade (</a:t>
            </a:r>
            <a:r>
              <a:rPr lang="pt-BR" dirty="0" err="1"/>
              <a:t>arts</a:t>
            </a:r>
            <a:r>
              <a:rPr lang="pt-BR" dirty="0"/>
              <a:t>. 99-104).</a:t>
            </a:r>
          </a:p>
          <a:p>
            <a:r>
              <a:rPr lang="pt-BR" dirty="0"/>
              <a:t>Se não comprovada → determina-se </a:t>
            </a:r>
            <a:r>
              <a:rPr lang="pt-BR" b="1" dirty="0"/>
              <a:t>arquivamento e reabilitação funcional</a:t>
            </a:r>
            <a:r>
              <a:rPr lang="pt-BR" dirty="0"/>
              <a:t>.</a:t>
            </a:r>
          </a:p>
          <a:p>
            <a:r>
              <a:rPr lang="pt-BR" dirty="0"/>
              <a:t>O processo deve ser </a:t>
            </a:r>
            <a:r>
              <a:rPr lang="pt-BR" b="1" dirty="0"/>
              <a:t>registrado no assentamento funcional</a:t>
            </a:r>
            <a:r>
              <a:rPr lang="pt-BR" dirty="0"/>
              <a:t> (art. 135).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 Revisão e Controle (</a:t>
            </a:r>
            <a:r>
              <a:rPr lang="pt-BR" b="1" dirty="0" err="1"/>
              <a:t>arts</a:t>
            </a:r>
            <a:r>
              <a:rPr lang="pt-BR" b="1" dirty="0"/>
              <a:t>. 138 a 146)</a:t>
            </a:r>
          </a:p>
          <a:p>
            <a:r>
              <a:rPr lang="pt-BR" dirty="0"/>
              <a:t>Mesmo após o encerramento, o PAD pode ser </a:t>
            </a:r>
            <a:r>
              <a:rPr lang="pt-BR" b="1" dirty="0"/>
              <a:t>revisado</a:t>
            </a:r>
            <a:r>
              <a:rPr lang="pt-B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/>
              <a:t>qualquer tempo</a:t>
            </a:r>
            <a:r>
              <a:rPr lang="pt-BR" dirty="0"/>
              <a:t>, por fatos novos ou provas não apreciadas (art. 138).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/>
              <a:t>comissão revisora</a:t>
            </a:r>
            <a:r>
              <a:rPr lang="pt-BR" dirty="0"/>
              <a:t> segue o mesmo rito do PAD (art. 144).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/>
              <a:t>decisão revisional</a:t>
            </a:r>
            <a:r>
              <a:rPr lang="pt-BR" dirty="0"/>
              <a:t> pode anular ou reduzir a penalidade, </a:t>
            </a:r>
            <a:r>
              <a:rPr lang="pt-BR" b="1" dirty="0"/>
              <a:t>mas nunca agravá-la</a:t>
            </a:r>
            <a:r>
              <a:rPr lang="pt-BR" dirty="0"/>
              <a:t> (art. 146).</a:t>
            </a:r>
          </a:p>
        </p:txBody>
      </p:sp>
    </p:spTree>
    <p:extLst>
      <p:ext uri="{BB962C8B-B14F-4D97-AF65-F5344CB8AC3E}">
        <p14:creationId xmlns:p14="http://schemas.microsoft.com/office/powerpoint/2010/main" val="114051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3F3A6-0A2B-8B22-80F6-9B1CFF59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D36965D-904C-D93D-76D4-DA3FD454C97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D9B50C-AFC0-8202-DE42-D769069D5B5C}"/>
              </a:ext>
            </a:extLst>
          </p:cNvPr>
          <p:cNvSpPr txBox="1"/>
          <p:nvPr/>
        </p:nvSpPr>
        <p:spPr>
          <a:xfrm>
            <a:off x="1371600" y="958151"/>
            <a:ext cx="895461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Fluxograma Simplificado do PAD</a:t>
            </a:r>
          </a:p>
          <a:p>
            <a:r>
              <a:rPr lang="pt-BR" dirty="0"/>
              <a:t>1️⃣ Instauração (Portaria)  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2️⃣ Citação do Servidor  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3️⃣ Instrução (provas, interrogatório, defesa)  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4️⃣ Relatório da Comissão  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5️⃣ Julgamento pela Autoridade  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6️⃣ Sanção / Arquivamento  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7️⃣ Possibilidade de Revi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408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EC887B-E5CA-5437-AB80-8279C49D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FB48203-2F63-65FF-8B4F-419D4D79816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473C6C0-347C-BF42-AF2F-FA587288FFE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26774"/>
          <a:ext cx="10515600" cy="37490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1831618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182767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358533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03191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Etapa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Ato Principal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Prazo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761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1. Instauração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Designação da comissão por portaria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117 e 119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05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2. Citação e Defesa Prévia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Citação pessoal ou edital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3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596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3. Instrução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Provas, testemunhas, diligências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dias prorrogáveis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93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4. Alegações Finais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Defesa escrita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10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129 §4º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37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5. Relatório Final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Conclusão sobre inocência ou culpa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258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6. Julgamento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Decisão da autoridade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30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928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7. Revisão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Fatos novos ou nulidades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dias prorrogáveis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 err="1"/>
                        <a:t>Arts</a:t>
                      </a:r>
                      <a:r>
                        <a:rPr lang="pt-BR" dirty="0"/>
                        <a:t>. 138-146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58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0DB0604-173A-4A70-CB94-B6965EE2639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0B4417-DC3C-6239-F417-A1CB0D0A1D39}"/>
              </a:ext>
            </a:extLst>
          </p:cNvPr>
          <p:cNvSpPr txBox="1"/>
          <p:nvPr/>
        </p:nvSpPr>
        <p:spPr>
          <a:xfrm>
            <a:off x="1371600" y="942109"/>
            <a:ext cx="10058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O que vamos aprender neste módulo?</a:t>
            </a:r>
          </a:p>
          <a:p>
            <a:endParaRPr lang="pt-BR" b="1" dirty="0"/>
          </a:p>
          <a:p>
            <a:r>
              <a:rPr lang="pt-BR" b="1" dirty="0"/>
              <a:t>Prática: Sindicâncias Funcionais </a:t>
            </a:r>
          </a:p>
          <a:p>
            <a:endParaRPr lang="pt-BR" b="1" dirty="0"/>
          </a:p>
          <a:p>
            <a:r>
              <a:rPr lang="pt-BR" dirty="0"/>
              <a:t>1 -Teoria Geral da Infração Administrativa</a:t>
            </a:r>
            <a:br>
              <a:rPr lang="pt-BR" dirty="0"/>
            </a:br>
            <a:r>
              <a:rPr lang="pt-BR" dirty="0"/>
              <a:t>2 - Regras de conduta, ilícito e sanção</a:t>
            </a:r>
            <a:br>
              <a:rPr lang="pt-BR" dirty="0"/>
            </a:br>
            <a:r>
              <a:rPr lang="pt-BR" dirty="0"/>
              <a:t>3 - Caracterização da infração administrativa:</a:t>
            </a:r>
          </a:p>
          <a:p>
            <a:pPr lvl="2"/>
            <a:br>
              <a:rPr lang="pt-BR" dirty="0"/>
            </a:br>
            <a:r>
              <a:rPr lang="pt-BR" dirty="0"/>
              <a:t>a) Desvalor de conduta</a:t>
            </a:r>
            <a:br>
              <a:rPr lang="pt-BR" dirty="0"/>
            </a:br>
            <a:r>
              <a:rPr lang="pt-BR" dirty="0"/>
              <a:t>b) Resultado</a:t>
            </a:r>
          </a:p>
          <a:p>
            <a:br>
              <a:rPr lang="pt-BR" dirty="0"/>
            </a:br>
            <a:r>
              <a:rPr lang="pt-BR" dirty="0"/>
              <a:t>4 - O dever de representar:</a:t>
            </a:r>
          </a:p>
          <a:p>
            <a:pPr lvl="2"/>
            <a:br>
              <a:rPr lang="pt-BR" dirty="0"/>
            </a:br>
            <a:r>
              <a:rPr lang="pt-BR" dirty="0"/>
              <a:t>a) Cautelas</a:t>
            </a:r>
            <a:br>
              <a:rPr lang="pt-BR" dirty="0"/>
            </a:br>
            <a:r>
              <a:rPr lang="pt-BR" dirty="0"/>
              <a:t>b) Elementos básicos na representação</a:t>
            </a:r>
          </a:p>
          <a:p>
            <a:br>
              <a:rPr lang="pt-BR" dirty="0"/>
            </a:br>
            <a:r>
              <a:rPr lang="pt-BR" dirty="0"/>
              <a:t>5 - Principiologia do Processo Administrativo</a:t>
            </a:r>
            <a:br>
              <a:rPr lang="pt-BR" dirty="0"/>
            </a:br>
            <a:r>
              <a:rPr lang="pt-BR" dirty="0"/>
              <a:t>6 - Sindicância Procedimento</a:t>
            </a:r>
            <a:br>
              <a:rPr lang="pt-BR" dirty="0"/>
            </a:br>
            <a:r>
              <a:rPr lang="pt-BR" dirty="0"/>
              <a:t>7 - Sindicância Processo</a:t>
            </a:r>
            <a:br>
              <a:rPr lang="pt-BR" dirty="0"/>
            </a:br>
            <a:r>
              <a:rPr lang="pt-BR" dirty="0"/>
              <a:t>8 - Passo a passo da sindicância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505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67DB7-A19E-CE8A-72CE-A9EBBDCEE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6FABC6A-41C6-B486-F8B4-B7A965CC1A1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3B2E9F-53B6-7184-9817-9733DAEDE775}"/>
              </a:ext>
            </a:extLst>
          </p:cNvPr>
          <p:cNvSpPr txBox="1"/>
          <p:nvPr/>
        </p:nvSpPr>
        <p:spPr>
          <a:xfrm>
            <a:off x="288757" y="737937"/>
            <a:ext cx="114380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Dos Recursos Administrativos</a:t>
            </a:r>
          </a:p>
          <a:p>
            <a:r>
              <a:rPr lang="pt-BR" i="1" dirty="0"/>
              <a:t>(Espécies, prazos e efeitos)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pPr algn="just"/>
            <a:r>
              <a:rPr lang="pt-BR" b="1" dirty="0"/>
              <a:t>Conceito Geral</a:t>
            </a:r>
          </a:p>
          <a:p>
            <a:pPr algn="just"/>
            <a:r>
              <a:rPr lang="pt-BR" dirty="0"/>
              <a:t>O </a:t>
            </a:r>
            <a:r>
              <a:rPr lang="pt-BR" b="1" dirty="0"/>
              <a:t>recurso administrativo</a:t>
            </a:r>
            <a:r>
              <a:rPr lang="pt-BR" dirty="0"/>
              <a:t> é o </a:t>
            </a:r>
            <a:r>
              <a:rPr lang="pt-BR" b="1" dirty="0"/>
              <a:t>instrumento de controle interno e revisão</a:t>
            </a:r>
            <a:r>
              <a:rPr lang="pt-BR" dirty="0"/>
              <a:t> das decisões da Administração Pública, garantindo ao servidor o </a:t>
            </a:r>
            <a:r>
              <a:rPr lang="pt-BR" b="1" dirty="0"/>
              <a:t>direito de impugnar penalidades</a:t>
            </a:r>
            <a:r>
              <a:rPr lang="pt-BR" dirty="0"/>
              <a:t> ou decisões proferidas em processo disciplinar, </a:t>
            </a:r>
            <a:r>
              <a:rPr lang="pt-BR" b="1" dirty="0"/>
              <a:t>antes de recorrer ao Poder Judiciário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Fundamento – Lei Municipal de Jaguaruna (</a:t>
            </a:r>
            <a:r>
              <a:rPr lang="pt-BR" b="1" dirty="0" err="1"/>
              <a:t>arts</a:t>
            </a:r>
            <a:r>
              <a:rPr lang="pt-BR" b="1" dirty="0"/>
              <a:t>. 138 a 146):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“O processo disciplinar poderá ser revisto, a qualquer tempo, a pedido ou de ofício, quando se aduzirem fatos novos ou circunstâncias suscetíveis de justificar a inocência do punido ou a inadequação da penalidade aplicada.” (art. 138)</a:t>
            </a:r>
          </a:p>
          <a:p>
            <a:pPr algn="just"/>
            <a:r>
              <a:rPr lang="pt-BR" dirty="0"/>
              <a:t>“O julgamento caberá à autoridade superior da Entidade Pública. Julgada procedente a revisão, será declarada sem efeito a penalidade aplicada, restabelecendo-se todos os direitos atingidos.” (</a:t>
            </a:r>
            <a:r>
              <a:rPr lang="pt-BR" dirty="0" err="1"/>
              <a:t>arts</a:t>
            </a:r>
            <a:r>
              <a:rPr lang="pt-BR" dirty="0"/>
              <a:t>. 145 e 146)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18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BDEA5C-51B5-971F-EB3B-CF9F2919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A168DF7-6BCD-440A-640E-82D7B56B0AC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643E66-A09D-1B30-3345-FDAF5CE112A6}"/>
              </a:ext>
            </a:extLst>
          </p:cNvPr>
          <p:cNvSpPr txBox="1"/>
          <p:nvPr/>
        </p:nvSpPr>
        <p:spPr>
          <a:xfrm>
            <a:off x="176463" y="1058779"/>
            <a:ext cx="118390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Assim, o Estatuto local reconhece dois </a:t>
            </a:r>
            <a:r>
              <a:rPr lang="pt-BR" b="1" dirty="0"/>
              <a:t>mecanismos de impugnação</a:t>
            </a:r>
            <a:r>
              <a:rPr lang="pt-BR" dirty="0"/>
              <a:t>:</a:t>
            </a:r>
          </a:p>
          <a:p>
            <a:r>
              <a:rPr lang="pt-BR" b="1" dirty="0"/>
              <a:t>Recurso hierárquico</a:t>
            </a:r>
            <a:r>
              <a:rPr lang="pt-BR" dirty="0"/>
              <a:t> (no curso do processo);</a:t>
            </a:r>
          </a:p>
          <a:p>
            <a:r>
              <a:rPr lang="pt-BR" b="1" dirty="0"/>
              <a:t>Revisão do processo disciplinar</a:t>
            </a:r>
            <a:r>
              <a:rPr lang="pt-BR" dirty="0"/>
              <a:t> (após a decisão final).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 Finalidade e Natureza Jurídica</a:t>
            </a:r>
          </a:p>
          <a:p>
            <a:endParaRPr lang="pt-BR" b="1" dirty="0"/>
          </a:p>
          <a:p>
            <a:r>
              <a:rPr lang="pt-BR" dirty="0"/>
              <a:t>O recurso é </a:t>
            </a:r>
            <a:r>
              <a:rPr lang="pt-BR" b="1" dirty="0"/>
              <a:t>expressão do direito ao contraditório e à ampla defesa</a:t>
            </a:r>
            <a:r>
              <a:rPr lang="pt-BR" dirty="0"/>
              <a:t>, funcionando como </a:t>
            </a:r>
            <a:r>
              <a:rPr lang="pt-BR" b="1" dirty="0"/>
              <a:t>garantia do duplo grau de jurisdição administrativa</a:t>
            </a:r>
            <a:r>
              <a:rPr lang="pt-BR" dirty="0"/>
              <a:t>.</a:t>
            </a:r>
          </a:p>
          <a:p>
            <a:r>
              <a:rPr lang="pt-BR" dirty="0"/>
              <a:t> </a:t>
            </a:r>
            <a:r>
              <a:rPr lang="pt-BR" b="1" dirty="0"/>
              <a:t>Finalidade:</a:t>
            </a:r>
            <a:endParaRPr lang="pt-BR" dirty="0"/>
          </a:p>
          <a:p>
            <a:r>
              <a:rPr lang="pt-BR" dirty="0"/>
              <a:t>Permitir a </a:t>
            </a:r>
            <a:r>
              <a:rPr lang="pt-BR" b="1" dirty="0"/>
              <a:t>reavaliação da decisão</a:t>
            </a:r>
            <a:r>
              <a:rPr lang="pt-BR" dirty="0"/>
              <a:t> pela autoridade superior;</a:t>
            </a:r>
          </a:p>
          <a:p>
            <a:r>
              <a:rPr lang="pt-BR" dirty="0"/>
              <a:t>Corrigir </a:t>
            </a:r>
            <a:r>
              <a:rPr lang="pt-BR" b="1" dirty="0"/>
              <a:t>eventuais erros, injustiças ou nulidades</a:t>
            </a:r>
            <a:r>
              <a:rPr lang="pt-BR" dirty="0"/>
              <a:t>;</a:t>
            </a:r>
          </a:p>
          <a:p>
            <a:r>
              <a:rPr lang="pt-BR" dirty="0"/>
              <a:t>Evitar </a:t>
            </a:r>
            <a:r>
              <a:rPr lang="pt-BR" b="1" dirty="0"/>
              <a:t>judicialização desnecessária</a:t>
            </a:r>
            <a:r>
              <a:rPr lang="pt-BR" dirty="0"/>
              <a:t>.</a:t>
            </a:r>
          </a:p>
          <a:p>
            <a:r>
              <a:rPr lang="pt-BR" dirty="0"/>
              <a:t> </a:t>
            </a:r>
            <a:r>
              <a:rPr lang="pt-BR" b="1" dirty="0"/>
              <a:t>Natureza Jurídica:</a:t>
            </a:r>
            <a:endParaRPr lang="pt-BR" dirty="0"/>
          </a:p>
          <a:p>
            <a:r>
              <a:rPr lang="pt-BR" dirty="0"/>
              <a:t>É um </a:t>
            </a:r>
            <a:r>
              <a:rPr lang="pt-BR" b="1" dirty="0"/>
              <a:t>ato administrativo voluntário</a:t>
            </a:r>
            <a:r>
              <a:rPr lang="pt-BR" dirty="0"/>
              <a:t> do interessado;</a:t>
            </a:r>
          </a:p>
          <a:p>
            <a:r>
              <a:rPr lang="pt-BR" dirty="0"/>
              <a:t>Possui </a:t>
            </a:r>
            <a:r>
              <a:rPr lang="pt-BR" b="1" dirty="0"/>
              <a:t>efeito devolutivo</a:t>
            </a:r>
            <a:r>
              <a:rPr lang="pt-BR" dirty="0"/>
              <a:t> (leva a questão à instância superior) e, em certos casos, </a:t>
            </a:r>
            <a:r>
              <a:rPr lang="pt-BR" b="1" dirty="0"/>
              <a:t>suspensivo</a:t>
            </a:r>
            <a:r>
              <a:rPr lang="pt-BR" dirty="0"/>
              <a:t> (impede execução da sanção até decisão final).</a:t>
            </a:r>
          </a:p>
        </p:txBody>
      </p:sp>
    </p:spTree>
    <p:extLst>
      <p:ext uri="{BB962C8B-B14F-4D97-AF65-F5344CB8AC3E}">
        <p14:creationId xmlns:p14="http://schemas.microsoft.com/office/powerpoint/2010/main" val="3598607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8A1C3-6322-4D8D-4A5E-8A3A2B4FA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E861E5D-07CC-49E3-FE99-950CF85DD2B1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5653404-9548-E06A-36B3-BCB03638E4C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46814"/>
          <a:ext cx="10515600" cy="31089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3414604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566220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352970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221033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Espécie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Momento de utilização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Efeito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92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Reconsideração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Pedido feito à mesma autoridade que aplicou a penalidade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Dentro do prazo fixado em regulamento (geralmente 30 dias)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Suspende a execução da pena até decisão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457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Recurso hierárquico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Dirigido à autoridade superior, pedindo revisão da decisão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Após indeferimento do pedido de reconsideração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Pode confirmar, reformar ou anular o 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895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Revisão do processo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Instaurada quando surgem fatos novos ou provas não apreciadas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qualquer tempo, mesmo após trânsito administrativo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Restabelece direitos e anula penalidades injustas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93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9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87BA4-F294-1D2B-DCE7-F239CDA3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7C5650-929D-DED4-BDF6-32CBF4FE534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1E44858-9FFD-C146-E032-764F2453672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95454"/>
          <a:ext cx="10515600" cy="20116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40792066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457460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8337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Etapa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Prazo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684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Conclusão da Comissão Revisora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dias, prorrogáveis por igual período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143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988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Julgamento pela Autoridade Superior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30 dias após o recebimento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145 §1º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600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Prazo de Revisão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qualquer tempo (não prescreve)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89073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69F68AE-3FDF-A69D-E616-ABFC88A9511E}"/>
              </a:ext>
            </a:extLst>
          </p:cNvPr>
          <p:cNvSpPr txBox="1"/>
          <p:nvPr/>
        </p:nvSpPr>
        <p:spPr>
          <a:xfrm>
            <a:off x="2127041" y="1421031"/>
            <a:ext cx="7856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pedido de </a:t>
            </a:r>
            <a:r>
              <a:rPr lang="pt-BR" b="1" dirty="0"/>
              <a:t>revisão não depende de prazo</a:t>
            </a:r>
            <a:r>
              <a:rPr lang="pt-BR" dirty="0"/>
              <a:t> — pode ser feito </a:t>
            </a:r>
            <a:r>
              <a:rPr lang="pt-BR" b="1" dirty="0"/>
              <a:t>mesmo anos após o cumprimento da pena</a:t>
            </a:r>
            <a:r>
              <a:rPr lang="pt-BR" dirty="0"/>
              <a:t>, desde que haja </a:t>
            </a:r>
            <a:r>
              <a:rPr lang="pt-BR" b="1" dirty="0"/>
              <a:t>fato novo relevante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070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0A7B4-009F-CD5C-4C5B-266A749FC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21F7437-6133-A351-5036-489385166E4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C472E29-2E2A-D15E-4ACB-DEDAB4247A9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18214"/>
          <a:ext cx="10515600" cy="35661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7188662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2400248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45939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Requisito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Fundamento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42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Fato novo ou prova nova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Elemento não considerado no processo original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82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Legitimidade ativa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Servidor punido, familiares (em caso de falecimento ou incapacidade)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Art. 138 §§1º e 2º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74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Petição dirigida à autoridade superior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Deve ser fundamentada e indicar as provas a produzir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827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Constituição de nova comissão revisora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Composta conforme art. 112 (3 servidores efetivos)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141, par. único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64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Conclusão em 60 dias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Prorrogável por igual período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143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044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33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7CF1A-0510-DD80-DC8F-BDD96D0C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D430C84-AA25-293B-3FDE-B8858FF16A1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DDC979-5ED0-3729-BAD3-BE9CEF44D398}"/>
              </a:ext>
            </a:extLst>
          </p:cNvPr>
          <p:cNvSpPr txBox="1"/>
          <p:nvPr/>
        </p:nvSpPr>
        <p:spPr>
          <a:xfrm>
            <a:off x="786205" y="3116425"/>
            <a:ext cx="9869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Importante:</a:t>
            </a:r>
            <a:br>
              <a:rPr lang="pt-BR" dirty="0"/>
            </a:br>
            <a:r>
              <a:rPr lang="pt-BR" dirty="0"/>
              <a:t>A simples alegação de injustiça da penalidade </a:t>
            </a:r>
            <a:r>
              <a:rPr lang="pt-BR" b="1" dirty="0"/>
              <a:t>não autoriza a revisão</a:t>
            </a:r>
            <a:r>
              <a:rPr lang="pt-BR" dirty="0"/>
              <a:t> (art. 140).</a:t>
            </a:r>
            <a:br>
              <a:rPr lang="pt-BR" dirty="0"/>
            </a:br>
            <a:r>
              <a:rPr lang="pt-BR" dirty="0"/>
              <a:t>É necessário apresentar </a:t>
            </a:r>
            <a:r>
              <a:rPr lang="pt-BR" b="1" dirty="0"/>
              <a:t>fato novo ou circunstância não apreciada</a:t>
            </a:r>
            <a:r>
              <a:rPr lang="pt-BR" dirty="0"/>
              <a:t> que demonstre inocência ou desproporção da pena.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1E1EBA-EE27-23BD-D663-D27A58620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734" y="854058"/>
            <a:ext cx="3153215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84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9A38E7-36FE-0B4D-9F59-8989F137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8E4AAE9-1796-108F-490A-92895E57A98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2FB9380-AEF6-4034-022F-CF812E9D045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01094"/>
          <a:ext cx="10515600" cy="32004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7376565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152468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9101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Efeito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70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Devolutivo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matéria é reapreciada pela instância superior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Implícito na estrutura do 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6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Suspensivo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Suspende temporariamente a execução da penalidade (a critério da autoridade)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Princípio da autotutela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61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Reabilitador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Restabelece os direitos do servidor punido injustamente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330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Protetivo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Impede o agravamento da pena na revisão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146, par. único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5219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487CCF4-ABF4-9CE9-961B-677B56879A3E}"/>
              </a:ext>
            </a:extLst>
          </p:cNvPr>
          <p:cNvSpPr txBox="1"/>
          <p:nvPr/>
        </p:nvSpPr>
        <p:spPr>
          <a:xfrm>
            <a:off x="1865784" y="12565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Efeitos do Recurso e da Revisão</a:t>
            </a:r>
          </a:p>
        </p:txBody>
      </p:sp>
    </p:spTree>
    <p:extLst>
      <p:ext uri="{BB962C8B-B14F-4D97-AF65-F5344CB8AC3E}">
        <p14:creationId xmlns:p14="http://schemas.microsoft.com/office/powerpoint/2010/main" val="1425389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7F79A-B012-ADD8-DFDD-0010F25F7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777E50-10C8-26C2-9DAA-D8BCC207BE2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A4A85B-1863-5202-3C85-ECB461B1D42E}"/>
              </a:ext>
            </a:extLst>
          </p:cNvPr>
          <p:cNvSpPr txBox="1"/>
          <p:nvPr/>
        </p:nvSpPr>
        <p:spPr>
          <a:xfrm>
            <a:off x="1673279" y="1364228"/>
            <a:ext cx="79199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Julgamento da Revisão (</a:t>
            </a:r>
            <a:r>
              <a:rPr lang="pt-BR" b="1" dirty="0" err="1"/>
              <a:t>arts</a:t>
            </a:r>
            <a:r>
              <a:rPr lang="pt-BR" b="1" dirty="0"/>
              <a:t>. 145 e 146)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/>
              <a:t>autoridade superior</a:t>
            </a:r>
            <a:r>
              <a:rPr lang="pt-BR" dirty="0"/>
              <a:t> tem </a:t>
            </a:r>
            <a:r>
              <a:rPr lang="pt-BR" b="1" dirty="0"/>
              <a:t>30 dias</a:t>
            </a:r>
            <a:r>
              <a:rPr lang="pt-BR" dirty="0"/>
              <a:t> para julgar (art. 145 §1º);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Pode determinar </a:t>
            </a:r>
            <a:r>
              <a:rPr lang="pt-BR" b="1" dirty="0"/>
              <a:t>diligências complementares</a:t>
            </a:r>
            <a:r>
              <a:rPr lang="pt-BR" dirty="0"/>
              <a:t> (art. 145 §2º);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 procedente → </a:t>
            </a:r>
            <a:r>
              <a:rPr lang="pt-BR" b="1" dirty="0"/>
              <a:t>anula a penalidade</a:t>
            </a:r>
            <a:r>
              <a:rPr lang="pt-BR" dirty="0"/>
              <a:t> e </a:t>
            </a:r>
            <a:r>
              <a:rPr lang="pt-BR" b="1" dirty="0"/>
              <a:t>restabelece direitos</a:t>
            </a:r>
            <a:r>
              <a:rPr lang="pt-BR" dirty="0"/>
              <a:t> (art. 146);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revisão </a:t>
            </a:r>
            <a:r>
              <a:rPr lang="pt-BR" b="1" dirty="0"/>
              <a:t>nunca pode agravar a situação do servidor</a:t>
            </a:r>
            <a:r>
              <a:rPr lang="pt-BR" dirty="0"/>
              <a:t> (art. 146, par. único).</a:t>
            </a:r>
          </a:p>
          <a:p>
            <a:r>
              <a:rPr lang="pt-BR" dirty="0"/>
              <a:t>📖 </a:t>
            </a:r>
            <a:r>
              <a:rPr lang="pt-BR" i="1" dirty="0"/>
              <a:t>Exemplo prático:</a:t>
            </a:r>
          </a:p>
          <a:p>
            <a:br>
              <a:rPr lang="pt-BR" dirty="0"/>
            </a:br>
            <a:r>
              <a:rPr lang="pt-BR" dirty="0"/>
              <a:t>Um servidor demitido por suposto abandono comprova, posteriormente, internação médica no período das faltas.</a:t>
            </a:r>
            <a:br>
              <a:rPr lang="pt-BR" dirty="0"/>
            </a:br>
            <a:r>
              <a:rPr lang="pt-BR" dirty="0"/>
              <a:t>➡️ Fato novo → revisão → penalidade anulada → reintegração no cargo com efeitos retroativos.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7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660B2A-AA4B-573E-F9C4-AAE9BE31A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2A626F-C825-5EEE-A611-10AFE36FC3F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F7C757F-66E9-5B03-9221-4A8C836E30F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26774"/>
          <a:ext cx="10515600" cy="374904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31146918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522712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7626805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83639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49866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Tipo de Recurso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Competência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Prazo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Efeitos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41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Pedido de reconsideração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Mesma autoridade que aplicou a pena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30 dias (por analogia à prática disciplinar)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Suspensivo e devolutivo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Doutrina / prática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149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Recurso hierárquico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superior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30 dias (uso analógico)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Devolutivo e, excepcionalmente, suspensivo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Princípio da hierarquia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989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Revisão disciplinar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Comissão revisora + autoridade superior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+ 30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Reabilitador, não agrava a pena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Arts. 138-146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158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Revisão de ofício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Administração inicia revisão sem provocação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Sem prazo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Corrige erro material ou nulidade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138 caput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3638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6F14E36-97E0-A74A-37BD-81F407F005EB}"/>
              </a:ext>
            </a:extLst>
          </p:cNvPr>
          <p:cNvSpPr txBox="1"/>
          <p:nvPr/>
        </p:nvSpPr>
        <p:spPr>
          <a:xfrm>
            <a:off x="2342148" y="982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Quadro-Resumo — Recursos e Revisão</a:t>
            </a:r>
          </a:p>
        </p:txBody>
      </p:sp>
    </p:spTree>
    <p:extLst>
      <p:ext uri="{BB962C8B-B14F-4D97-AF65-F5344CB8AC3E}">
        <p14:creationId xmlns:p14="http://schemas.microsoft.com/office/powerpoint/2010/main" val="3041410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9B22DB-2DDA-FE77-21E5-CEE35F1E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A5BD4C3-BA1D-D198-F15B-91A4407590E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27CE28-3B31-27C4-06BB-AC3E37F0DCA0}"/>
              </a:ext>
            </a:extLst>
          </p:cNvPr>
          <p:cNvSpPr txBox="1"/>
          <p:nvPr/>
        </p:nvSpPr>
        <p:spPr>
          <a:xfrm>
            <a:off x="130629" y="982186"/>
            <a:ext cx="117886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Revisão e Controle Judicial</a:t>
            </a:r>
          </a:p>
          <a:p>
            <a:r>
              <a:rPr lang="pt-BR" dirty="0"/>
              <a:t>A revisão administrativa </a:t>
            </a:r>
            <a:r>
              <a:rPr lang="pt-BR" b="1" dirty="0"/>
              <a:t>não exclui o controle judicial</a:t>
            </a:r>
            <a:r>
              <a:rPr lang="pt-BR" dirty="0"/>
              <a:t>, mas deve ser </a:t>
            </a:r>
            <a:r>
              <a:rPr lang="pt-BR" b="1" dirty="0"/>
              <a:t>esgotada preferencialmente</a:t>
            </a:r>
            <a:r>
              <a:rPr lang="pt-BR" dirty="0"/>
              <a:t> antes de recorrer ao Judiciário.</a:t>
            </a:r>
          </a:p>
          <a:p>
            <a:r>
              <a:rPr lang="pt-BR" dirty="0"/>
              <a:t> </a:t>
            </a:r>
            <a:r>
              <a:rPr lang="pt-BR" i="1" dirty="0"/>
              <a:t>Princípio da Autotutela:</a:t>
            </a:r>
            <a:br>
              <a:rPr lang="pt-BR" dirty="0"/>
            </a:br>
            <a:r>
              <a:rPr lang="pt-BR" dirty="0"/>
              <a:t>A Administração tem o dever de </a:t>
            </a:r>
            <a:r>
              <a:rPr lang="pt-BR" b="1" dirty="0"/>
              <a:t>anular seus próprios atos ilegais</a:t>
            </a:r>
            <a:r>
              <a:rPr lang="pt-BR" dirty="0"/>
              <a:t> e </a:t>
            </a:r>
            <a:r>
              <a:rPr lang="pt-BR" b="1" dirty="0"/>
              <a:t>rever decisões injustas</a:t>
            </a:r>
            <a:r>
              <a:rPr lang="pt-BR" dirty="0"/>
              <a:t>, garantindo moralidade e legalidade.</a:t>
            </a:r>
          </a:p>
          <a:p>
            <a:r>
              <a:rPr lang="pt-BR" dirty="0"/>
              <a:t>Somente após esgotadas as vias internas é que o servidor pode buscar </a:t>
            </a:r>
            <a:r>
              <a:rPr lang="pt-BR" b="1" dirty="0"/>
              <a:t>revisão judicial</a:t>
            </a:r>
            <a:r>
              <a:rPr lang="pt-BR" dirty="0"/>
              <a:t>, com base no </a:t>
            </a:r>
            <a:r>
              <a:rPr lang="pt-BR" b="1" dirty="0"/>
              <a:t>art. 5º, XXXV da CF/88</a:t>
            </a:r>
            <a:r>
              <a:rPr lang="pt-BR" dirty="0"/>
              <a:t> (“a lei não excluirá da apreciação do Poder Judiciário lesão ou ameaça a direito”).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 Relação com o PAD e Garantias do Servidor</a:t>
            </a:r>
          </a:p>
          <a:p>
            <a:r>
              <a:rPr lang="pt-BR" dirty="0"/>
              <a:t>A revisão e os recursos consolidam a </a:t>
            </a:r>
            <a:r>
              <a:rPr lang="pt-BR" b="1" dirty="0"/>
              <a:t>tríplice proteção</a:t>
            </a:r>
            <a:r>
              <a:rPr lang="pt-BR" dirty="0"/>
              <a:t> do servidor público:</a:t>
            </a:r>
          </a:p>
          <a:p>
            <a:r>
              <a:rPr lang="pt-BR" dirty="0"/>
              <a:t>Direito de defesa durante o processo (art. 117);</a:t>
            </a:r>
          </a:p>
          <a:p>
            <a:r>
              <a:rPr lang="pt-BR" dirty="0"/>
              <a:t>Direito de recorrer após a decisão (art. 138 e seguintes);</a:t>
            </a:r>
          </a:p>
          <a:p>
            <a:r>
              <a:rPr lang="pt-BR" dirty="0"/>
              <a:t>Direito de revisão se surgirem fatos novos (art. 138-146).</a:t>
            </a:r>
          </a:p>
          <a:p>
            <a:r>
              <a:rPr lang="pt-BR" dirty="0"/>
              <a:t>Assim, o sistema disciplinar de Jaguaruna é </a:t>
            </a:r>
            <a:r>
              <a:rPr lang="pt-BR" b="1" dirty="0" err="1"/>
              <a:t>auto-regulável</a:t>
            </a:r>
            <a:r>
              <a:rPr lang="pt-BR" b="1" dirty="0"/>
              <a:t> e garantista</a:t>
            </a:r>
            <a:r>
              <a:rPr lang="pt-BR" dirty="0"/>
              <a:t>, equilibrando o dever de punir com o direito de se defender.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62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0DB0604-173A-4A70-CB94-B6965EE2639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7B916F-9088-C4D4-4B65-70EB03157391}"/>
              </a:ext>
            </a:extLst>
          </p:cNvPr>
          <p:cNvSpPr txBox="1"/>
          <p:nvPr/>
        </p:nvSpPr>
        <p:spPr>
          <a:xfrm>
            <a:off x="1164030" y="991916"/>
            <a:ext cx="884857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Teoria Geral da Infração Administrativa — Conceito e Estrutura</a:t>
            </a:r>
          </a:p>
          <a:p>
            <a:pPr algn="just"/>
            <a:endParaRPr lang="pt-BR" sz="2200" b="1" dirty="0"/>
          </a:p>
          <a:p>
            <a:pPr algn="just"/>
            <a:r>
              <a:rPr lang="pt-BR" sz="2200" dirty="0"/>
              <a:t>A Teoria Geral da Infração Administrativa (TGIA) é o ramo da ciência do Direito Administrativo que busca compreender, estruturar e classificar os ilícitos funcionais, isto é, as condutas praticadas por servidores públicos que violam os deveres e as normas de conduta impostas pela Administração.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Inspirando-se na Teoria Geral do Crime do Direito Penal, a TGIA aplica a mesma lógica analítica para explicar quando uma conduta se torna punível no âmbito administrativo.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Assim, a infração administrativa é vista como um comportamento contrário à norma, que pode ser analisado em camadas ou elementos constitutivos  que revelam se há, de fato, um ilícito disciplinar.</a:t>
            </a:r>
          </a:p>
          <a:p>
            <a:pPr algn="just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6834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6EC15-E7C5-2B44-51BD-AE9C50A2D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C05C0B7-6E4D-D025-6103-5EB8C8F5910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38B5A5-0BDD-BF1E-9DD0-34F36E0477C0}"/>
              </a:ext>
            </a:extLst>
          </p:cNvPr>
          <p:cNvSpPr txBox="1"/>
          <p:nvPr/>
        </p:nvSpPr>
        <p:spPr>
          <a:xfrm>
            <a:off x="449179" y="1187115"/>
            <a:ext cx="116305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Principiologia do Processo Administrativo - Conceito Geral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principiologia do processo administrativo disciplinar é o conjunto de valores, diretrizes e fundamentos jurídicos que orientam todas as fases da apuração de responsabilidade — da denúncia à decisão final.</a:t>
            </a:r>
          </a:p>
          <a:p>
            <a:r>
              <a:rPr lang="pt-BR" dirty="0"/>
              <a:t>Os princípios atuam como limites ao poder disciplinar do Estado, impedindo arbitrariedades e garantindo que o servidor tenha um julgamento justo, transparente e legalmente fundamentado.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Conceito doutrinário “Os princípios do processo disciplinar são garantias estruturais da legalidade e instrumentos de proteção tanto da Administração quanto do servidor, assegurando que a punição resulte de um procedimento legítimo e </a:t>
            </a:r>
            <a:r>
              <a:rPr lang="pt-BR" dirty="0" err="1"/>
              <a:t>imparcial.”infração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38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D326E-3253-A695-3BE7-470F341E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295ABCB-031A-C5C6-6F26-DDC07EE361C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E89679-D245-3EE4-BA3A-C1D8D694D429}"/>
              </a:ext>
            </a:extLst>
          </p:cNvPr>
          <p:cNvSpPr txBox="1"/>
          <p:nvPr/>
        </p:nvSpPr>
        <p:spPr>
          <a:xfrm>
            <a:off x="449179" y="1187115"/>
            <a:ext cx="116305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Fundamento Legal e Constitucional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A principiologia está firmada na:</a:t>
            </a:r>
          </a:p>
          <a:p>
            <a:r>
              <a:rPr lang="pt-BR" b="1" dirty="0"/>
              <a:t>Constituição Federal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art. 5º, incisos LIV e LV → devido processo legal, contraditório e ampla defesa;</a:t>
            </a:r>
          </a:p>
          <a:p>
            <a:pPr lvl="1"/>
            <a:r>
              <a:rPr lang="pt-BR" dirty="0"/>
              <a:t>art. 37, caput → princípios da Administração Pública (legalidade, impessoalidade, moralidade, publicidade e eficiência).</a:t>
            </a:r>
          </a:p>
          <a:p>
            <a:r>
              <a:rPr lang="pt-BR" b="1" dirty="0"/>
              <a:t>Lei Municipal de Jaguaruna</a:t>
            </a:r>
            <a:r>
              <a:rPr lang="pt-BR" dirty="0"/>
              <a:t>:</a:t>
            </a:r>
          </a:p>
          <a:p>
            <a:pPr lvl="1"/>
            <a:r>
              <a:rPr lang="pt-BR" dirty="0" err="1"/>
              <a:t>arts</a:t>
            </a:r>
            <a:r>
              <a:rPr lang="pt-BR" dirty="0"/>
              <a:t>. </a:t>
            </a:r>
            <a:r>
              <a:rPr lang="pt-BR" b="1" dirty="0"/>
              <a:t>117 a 121</a:t>
            </a:r>
            <a:r>
              <a:rPr lang="pt-BR" dirty="0"/>
              <a:t> → asseguram o contraditório, a ampla defesa e a atuação imparcial da comissão processante;</a:t>
            </a:r>
          </a:p>
          <a:p>
            <a:pPr lvl="1"/>
            <a:r>
              <a:rPr lang="pt-BR" dirty="0" err="1"/>
              <a:t>arts</a:t>
            </a:r>
            <a:r>
              <a:rPr lang="pt-BR" dirty="0"/>
              <a:t>. </a:t>
            </a:r>
            <a:r>
              <a:rPr lang="pt-BR" b="1" dirty="0"/>
              <a:t>113 e 114</a:t>
            </a:r>
            <a:r>
              <a:rPr lang="pt-BR" dirty="0"/>
              <a:t> → garantem sigilo, independência e imparcialidade da sindicância.</a:t>
            </a:r>
          </a:p>
        </p:txBody>
      </p:sp>
    </p:spTree>
    <p:extLst>
      <p:ext uri="{BB962C8B-B14F-4D97-AF65-F5344CB8AC3E}">
        <p14:creationId xmlns:p14="http://schemas.microsoft.com/office/powerpoint/2010/main" val="363978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5BAC83-C093-454E-E279-1C24F66AC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7CF2029-2586-F5E6-8F98-DBE765FE4F0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7A93CF-C186-6C32-47DC-E89118CFE209}"/>
              </a:ext>
            </a:extLst>
          </p:cNvPr>
          <p:cNvSpPr txBox="1"/>
          <p:nvPr/>
        </p:nvSpPr>
        <p:spPr>
          <a:xfrm>
            <a:off x="635791" y="740493"/>
            <a:ext cx="11630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Princípios Fundamentais do Processo Administrativo Disciplinar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BAE3D9E-B5DD-5C4E-6070-0D69CAEF7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19975"/>
              </p:ext>
            </p:extLst>
          </p:nvPr>
        </p:nvGraphicFramePr>
        <p:xfrm>
          <a:off x="1108788" y="1260593"/>
          <a:ext cx="9974424" cy="5461105"/>
        </p:xfrm>
        <a:graphic>
          <a:graphicData uri="http://schemas.openxmlformats.org/drawingml/2006/table">
            <a:tbl>
              <a:tblPr/>
              <a:tblGrid>
                <a:gridCol w="1996751">
                  <a:extLst>
                    <a:ext uri="{9D8B030D-6E8A-4147-A177-3AD203B41FA5}">
                      <a16:colId xmlns:a16="http://schemas.microsoft.com/office/drawing/2014/main" val="2022950617"/>
                    </a:ext>
                  </a:extLst>
                </a:gridCol>
                <a:gridCol w="4652865">
                  <a:extLst>
                    <a:ext uri="{9D8B030D-6E8A-4147-A177-3AD203B41FA5}">
                      <a16:colId xmlns:a16="http://schemas.microsoft.com/office/drawing/2014/main" val="4133522302"/>
                    </a:ext>
                  </a:extLst>
                </a:gridCol>
                <a:gridCol w="3324808">
                  <a:extLst>
                    <a:ext uri="{9D8B030D-6E8A-4147-A177-3AD203B41FA5}">
                      <a16:colId xmlns:a16="http://schemas.microsoft.com/office/drawing/2014/main" val="2274982046"/>
                    </a:ext>
                  </a:extLst>
                </a:gridCol>
              </a:tblGrid>
              <a:tr h="4228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Princípio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Descrição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Aplicação Prática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31344"/>
                  </a:ext>
                </a:extLst>
              </a:tr>
              <a:tr h="5050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Legalidade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 Administração só pode agir conforme a lei. Nenhum ato disciplinar é válido se não estiver previsto em norma.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 instauração, a citação e a penalidade devem estar expressamente previstas no Estatuto (arts. 99 a 106).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39708"/>
                  </a:ext>
                </a:extLst>
              </a:tr>
              <a:tr h="388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Impessoalidade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dirty="0"/>
                        <a:t>A apuração deve ser conduzida sem favoritismos ou perseguições pessoais.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Vedada a participação de parentes ou interessados na comissão (art. 112 §2º).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158324"/>
                  </a:ext>
                </a:extLst>
              </a:tr>
              <a:tr h="388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Moralidade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Exige conduta ética, boa-fé e honestidade nos atos administrativos.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 comissão deve agir com integridade e neutralidade.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16634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Publicidade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Garante transparência, mas respeita o sigilo funcional.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 sindicância é sigilosa, mas o resultado é público (art. 113).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54557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Eficiência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O processo deve buscar o melhor resultado com rapidez e qualidade.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Prazos fixos (60 + 60 dias para sindicância; 30 para julgamento).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93125"/>
                  </a:ext>
                </a:extLst>
              </a:tr>
              <a:tr h="388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Devido Processo Legal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dirty="0"/>
                        <a:t>Nenhum servidor pode ser punido sem processo regular e contraditório.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Exigência de portaria, instrução e julgamento (arts. 117 e 132).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19208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Ampla Defesa e Contraditório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O servidor tem direito de ser ouvido e de produzir provas.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Garantido o interrogatório e a defesa escrita (arts. 121 e 129).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55278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Presunção de Inocência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O servidor é presumido inocente até decisão final.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 pena só pode ser aplicada após o relatório e julgamento conclusivo.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501517"/>
                  </a:ext>
                </a:extLst>
              </a:tr>
              <a:tr h="388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Proporcionalidade e Razoabilidade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 sanção deve ser adequada à gravidade da infração.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Avaliação conforme art. 100 (natureza, danos, agravantes e atenuantes).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19652"/>
                  </a:ext>
                </a:extLst>
              </a:tr>
              <a:tr h="388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Motivação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Toda decisão deve ser fundamentada em fatos e normas.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 autoridade deve indicar o fundamento legal e a causa da sanção (art. 99, parágrafo único).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871055"/>
                  </a:ext>
                </a:extLst>
              </a:tr>
              <a:tr h="388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 dirty="0"/>
                        <a:t>Verdades materiais</a:t>
                      </a:r>
                      <a:endParaRPr lang="pt-BR" sz="1200" dirty="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Busca-se a verdade dos fatos, não apenas formalidades.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A comissão pode diligenciar, requisitar documentos e peritos (art. 120).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2479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/>
                        <a:t>Celeridade e economia processual</a:t>
                      </a:r>
                      <a:endParaRPr lang="pt-BR" sz="1200"/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/>
                        <a:t>O processo deve ser rápido, sem prejuízo da defesa.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dirty="0"/>
                        <a:t>Prazos limitados e atuação direta da comissão.</a:t>
                      </a:r>
                    </a:p>
                  </a:txBody>
                  <a:tcPr marL="38851" marR="38851" marT="19426" marB="19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84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18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9E203-AD38-7217-3A92-1AE6B34CF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EF2D55-3D5A-728C-8F83-18364D22E91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488869-3A44-8972-8989-1922643EB1A9}"/>
              </a:ext>
            </a:extLst>
          </p:cNvPr>
          <p:cNvSpPr txBox="1"/>
          <p:nvPr/>
        </p:nvSpPr>
        <p:spPr>
          <a:xfrm>
            <a:off x="449179" y="1187115"/>
            <a:ext cx="1163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Princípios Específicos Aplicáveis à Sindicância</a:t>
            </a:r>
          </a:p>
          <a:p>
            <a:r>
              <a:rPr lang="pt-BR"/>
              <a:t>Além dos princípios gerais, a sindicância obedece a diretrizes próprias, derivadas da sua natureza </a:t>
            </a:r>
            <a:r>
              <a:rPr lang="pt-BR" b="1"/>
              <a:t>investigativa</a:t>
            </a:r>
            <a:r>
              <a:rPr lang="pt-BR"/>
              <a:t>: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0432B71-2163-C2D2-72E2-0B6882B5734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81054"/>
          <a:ext cx="10515600" cy="38404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17615230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85991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52203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Princípio Específico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 Municipal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861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Sigilo da Apuração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Protege a imagem dos envolvidos e garante serenidade às investigações.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472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Imparcialidade da Comissão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Garante independência na coleta e análise das provas.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Art. 113 e 112 §2º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993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Autonomia Técnica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comissão atua sem interferência hierárquica.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08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Independência Funcional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sindicância não depende do resultado de outras instâncias.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/>
                        <a:t>Art. 117 c/c 98 §4º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38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Oficialidade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 Administração deve agir de ofício para apurar irregularidades.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7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896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E0894-8001-F62C-1BC4-A19B91645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155447B-9317-4C55-374D-FC5B75F875A4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08D343-C4B6-A9F3-9B0A-B37CC3B87982}"/>
              </a:ext>
            </a:extLst>
          </p:cNvPr>
          <p:cNvSpPr txBox="1"/>
          <p:nvPr/>
        </p:nvSpPr>
        <p:spPr>
          <a:xfrm>
            <a:off x="449179" y="1187115"/>
            <a:ext cx="116305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Função dos Princípios na Prática Disciplinar</a:t>
            </a:r>
          </a:p>
          <a:p>
            <a:r>
              <a:rPr lang="pt-BR" dirty="0"/>
              <a:t>Os princípios têm dupla função:</a:t>
            </a:r>
          </a:p>
          <a:p>
            <a:r>
              <a:rPr lang="pt-BR" b="1" dirty="0"/>
              <a:t>Instrumental</a:t>
            </a:r>
            <a:r>
              <a:rPr lang="pt-BR" dirty="0"/>
              <a:t> – asseguram a validade formal do processo;</a:t>
            </a:r>
          </a:p>
          <a:p>
            <a:r>
              <a:rPr lang="pt-BR" b="1" dirty="0"/>
              <a:t>Garantista</a:t>
            </a:r>
            <a:r>
              <a:rPr lang="pt-BR" dirty="0"/>
              <a:t> – protegem o servidor contra arbitrariedades.</a:t>
            </a:r>
          </a:p>
          <a:p>
            <a:endParaRPr lang="pt-BR" dirty="0"/>
          </a:p>
          <a:p>
            <a:r>
              <a:rPr lang="pt-BR" dirty="0"/>
              <a:t> Exemplo prático:</a:t>
            </a:r>
          </a:p>
          <a:p>
            <a:endParaRPr lang="pt-BR" dirty="0"/>
          </a:p>
          <a:p>
            <a:r>
              <a:rPr lang="pt-BR" dirty="0"/>
              <a:t>A comissão que julga um servidor sem observância de defesa prévia (violando o art. 121 e o princípio da ampla defesa) </a:t>
            </a:r>
            <a:r>
              <a:rPr lang="pt-BR" b="1" dirty="0"/>
              <a:t>gera nulidade absoluta</a:t>
            </a:r>
            <a:r>
              <a:rPr lang="pt-BR" dirty="0"/>
              <a:t> do PAD.</a:t>
            </a:r>
          </a:p>
          <a:p>
            <a:endParaRPr lang="pt-BR" dirty="0"/>
          </a:p>
          <a:p>
            <a:r>
              <a:rPr lang="pt-BR" dirty="0"/>
              <a:t>Uma penalidade desproporcional ao dano (violação do art. 100) </a:t>
            </a:r>
            <a:r>
              <a:rPr lang="pt-BR" b="1" dirty="0"/>
              <a:t>pode ser revista judicialmente</a:t>
            </a:r>
            <a:r>
              <a:rPr lang="pt-BR" dirty="0"/>
              <a:t> com base na razoabilidade.</a:t>
            </a:r>
          </a:p>
        </p:txBody>
      </p:sp>
    </p:spTree>
    <p:extLst>
      <p:ext uri="{BB962C8B-B14F-4D97-AF65-F5344CB8AC3E}">
        <p14:creationId xmlns:p14="http://schemas.microsoft.com/office/powerpoint/2010/main" val="285312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CA5BE-F5AF-1925-1194-4E86C919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726FE5B-1A59-F795-ED14-6FD030DF6D4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A3FE140-2731-B2F1-BE09-E84915CDA7B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95454"/>
          <a:ext cx="10515600" cy="20116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242706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8930167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57893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Dimensão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Finalidade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Princípios Correspondentes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221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Formal (jurídica)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Validade legal do processo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Legalidade, competência, forma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62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Material (ética e justiça)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Justiça da decisão e proporcionalidade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Moralidade, razoabilidade, proporcionalidade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266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Garantista (defesa e imparcialidade)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Proteção ao servidor e legitimidade do julgamento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Contraditório, ampla defesa, presunção de inocência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57564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FAC5726-BFAA-56DD-F72E-3908763898B5}"/>
              </a:ext>
            </a:extLst>
          </p:cNvPr>
          <p:cNvSpPr txBox="1"/>
          <p:nvPr/>
        </p:nvSpPr>
        <p:spPr>
          <a:xfrm>
            <a:off x="597160" y="1373014"/>
            <a:ext cx="10133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Aplicação Integrada – Princípios em Conjunto</a:t>
            </a:r>
          </a:p>
          <a:p>
            <a:pPr>
              <a:buNone/>
            </a:pPr>
            <a:r>
              <a:rPr lang="pt-BR" dirty="0"/>
              <a:t>Na prática, os princípios </a:t>
            </a:r>
            <a:r>
              <a:rPr lang="pt-BR" b="1" dirty="0"/>
              <a:t>atuam de forma combinada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Um processo disciplinar legítimo precisa respeitar </a:t>
            </a:r>
            <a:r>
              <a:rPr lang="pt-BR" b="1" dirty="0"/>
              <a:t>três dimensões simultâneas</a:t>
            </a:r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809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D26A64-B9ED-1365-4397-7CE501A6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9F0AE3F-7462-9FA5-5801-F649AD509FD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33278C-AC25-9456-C491-06928C22F9E7}"/>
              </a:ext>
            </a:extLst>
          </p:cNvPr>
          <p:cNvSpPr txBox="1"/>
          <p:nvPr/>
        </p:nvSpPr>
        <p:spPr>
          <a:xfrm>
            <a:off x="449179" y="1187115"/>
            <a:ext cx="11630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/>
              <a:t>Quadro-Resumo — Principiologia do Processo Administrativo</a:t>
            </a:r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264039C-FD41-B59C-441B-858B4E93F38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9614"/>
          <a:ext cx="10515600" cy="40233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1118480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891885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320320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01430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Categoria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Princípio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Efeito no Processo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679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Constitucionais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Legalidade, Impessoalidade, Moralidade, Publicidade, Eficiência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CF/88, art. 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Estruturam toda a conduta administrativa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849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Processuais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Devido processo, ampla defesa, contraditório, motivação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CF/88, art. 5º, LV; Lei Municipal, arts. 117–121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Garantem validade e legitimidade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11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Funcionais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Imparcialidade, sigilo, celeridade, proporcionalidade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Lei Municipal, arts. 113, 119 e 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Regulam a conduta da comissão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808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Garantistas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Presunção de inocência, verdade material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130 e doutrina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Protegem o servidor e reforçam justiça material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2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65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F00AE-81BA-35B8-7742-C9A8FFE2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5F670DA-9F15-D4C8-497A-B0068387F9C0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CE4D84-1610-F414-3B50-4E1D639CBD57}"/>
              </a:ext>
            </a:extLst>
          </p:cNvPr>
          <p:cNvSpPr txBox="1"/>
          <p:nvPr/>
        </p:nvSpPr>
        <p:spPr>
          <a:xfrm>
            <a:off x="449179" y="1187115"/>
            <a:ext cx="116305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 Sindicância: Procedimento</a:t>
            </a:r>
          </a:p>
          <a:p>
            <a:r>
              <a:rPr lang="pt-BR" i="1" dirty="0"/>
              <a:t>(Instauração, composição, prazos e relatórios)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 Conceito Geral</a:t>
            </a:r>
          </a:p>
          <a:p>
            <a:r>
              <a:rPr lang="pt-BR" dirty="0"/>
              <a:t>A </a:t>
            </a:r>
            <a:r>
              <a:rPr lang="pt-BR" b="1" dirty="0"/>
              <a:t>sindicância administrativa</a:t>
            </a:r>
            <a:r>
              <a:rPr lang="pt-BR" dirty="0"/>
              <a:t> é o </a:t>
            </a:r>
            <a:r>
              <a:rPr lang="pt-BR" b="1" dirty="0"/>
              <a:t>procedimento investigativo preliminar</a:t>
            </a:r>
            <a:r>
              <a:rPr lang="pt-BR" dirty="0"/>
              <a:t> destinado a </a:t>
            </a:r>
            <a:r>
              <a:rPr lang="pt-BR" b="1" dirty="0"/>
              <a:t>apurar fatos irregulares</a:t>
            </a:r>
            <a:r>
              <a:rPr lang="pt-BR" dirty="0"/>
              <a:t> ocorridos no serviço público, </a:t>
            </a:r>
            <a:r>
              <a:rPr lang="pt-BR" b="1" dirty="0"/>
              <a:t>identificar possíveis responsáveis</a:t>
            </a:r>
            <a:r>
              <a:rPr lang="pt-BR" dirty="0"/>
              <a:t> e </a:t>
            </a:r>
            <a:r>
              <a:rPr lang="pt-BR" b="1" dirty="0"/>
              <a:t>verificar se há elementos suficientes para instauração de um Processo Administrativo Disciplinar (PAD)</a:t>
            </a:r>
            <a:r>
              <a:rPr lang="pt-BR" dirty="0"/>
              <a:t>.</a:t>
            </a:r>
          </a:p>
          <a:p>
            <a:r>
              <a:rPr lang="pt-BR" dirty="0"/>
              <a:t>Não tem natureza punitiva, mas </a:t>
            </a:r>
            <a:r>
              <a:rPr lang="pt-BR" b="1" dirty="0"/>
              <a:t>instrutória e preventiva</a:t>
            </a:r>
            <a:r>
              <a:rPr lang="pt-BR" dirty="0"/>
              <a:t>, sendo o primeiro passo formal após a denúncia ou a representação.</a:t>
            </a:r>
          </a:p>
          <a:p>
            <a:r>
              <a:rPr lang="pt-BR" dirty="0"/>
              <a:t> </a:t>
            </a:r>
            <a:r>
              <a:rPr lang="pt-BR" b="1" dirty="0"/>
              <a:t>Fundamento na Lei Municipal de Jaguaruna:</a:t>
            </a:r>
            <a:endParaRPr lang="pt-BR" dirty="0"/>
          </a:p>
          <a:p>
            <a:r>
              <a:rPr lang="pt-BR" b="1" dirty="0"/>
              <a:t>Art. 111:</a:t>
            </a:r>
            <a:r>
              <a:rPr lang="pt-BR" dirty="0"/>
              <a:t> “A sindicância é o instrumento destinado a apurar responsabilidade de servidor por infração praticada no exercício de suas atribuições, ou que tenha relação imediata com as atribuições do cargo.”</a:t>
            </a:r>
            <a:br>
              <a:rPr lang="pt-BR" dirty="0"/>
            </a:br>
            <a:r>
              <a:rPr lang="pt-BR" b="1" dirty="0"/>
              <a:t>Art. 107:</a:t>
            </a:r>
            <a:r>
              <a:rPr lang="pt-BR" dirty="0"/>
              <a:t> “A autoridade que tiver ciência de irregularidade no serviço público é obrigada a promover a sua apuração imediata.”</a:t>
            </a:r>
          </a:p>
          <a:p>
            <a:r>
              <a:rPr lang="pt-BR" dirty="0"/>
              <a:t>Portanto, toda irregularidade conhecida deve ser objeto de </a:t>
            </a:r>
            <a:r>
              <a:rPr lang="pt-BR" b="1" dirty="0"/>
              <a:t>sindicância</a:t>
            </a:r>
            <a:r>
              <a:rPr lang="pt-BR" dirty="0"/>
              <a:t>, para garantir a transparência e a proteção do interesse público.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150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33C60-6E97-AB03-44B9-059577D05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4D334C-1179-C24A-9F47-C8A9FF23B2B8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1407-1C6A-1D5F-D801-984DF9D6D219}"/>
              </a:ext>
            </a:extLst>
          </p:cNvPr>
          <p:cNvSpPr txBox="1"/>
          <p:nvPr/>
        </p:nvSpPr>
        <p:spPr>
          <a:xfrm>
            <a:off x="449179" y="1187115"/>
            <a:ext cx="116305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Finalidade da Sindicância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A sindicância tem três objetivos principais: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Verificar a veracidade dos fatos</a:t>
            </a:r>
            <a:r>
              <a:rPr lang="pt-BR" dirty="0"/>
              <a:t> relatados em denúncia ou representação;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Identificar a autoria e a materialidade</a:t>
            </a:r>
            <a:r>
              <a:rPr lang="pt-BR" dirty="0"/>
              <a:t> da irregularidade funcional;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Subsidiar a decisão da autoridade competente</a:t>
            </a:r>
            <a:r>
              <a:rPr lang="pt-BR" dirty="0"/>
              <a:t>, que poderá: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arquivar o caso (se não houver infração), 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instaurar um PAD (se houver indícios suficientes)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lvl="1"/>
            <a:r>
              <a:rPr lang="pt-BR" dirty="0"/>
              <a:t>“A sindicância é a base do processo disciplinar e visa reunir provas suficientes para justificar o prosseguimento da apuração ou o arquivamento do feito.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361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5280C-26ED-EC4C-CC6B-B12149A97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664B29A-B191-856E-396C-F7C45A734845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50CDE3-5152-4AF8-2ACC-6A31B0CF409B}"/>
              </a:ext>
            </a:extLst>
          </p:cNvPr>
          <p:cNvSpPr txBox="1"/>
          <p:nvPr/>
        </p:nvSpPr>
        <p:spPr>
          <a:xfrm>
            <a:off x="449179" y="1187115"/>
            <a:ext cx="1163052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Etapas do Procedimento de Sindicância</a:t>
            </a:r>
          </a:p>
          <a:p>
            <a:r>
              <a:rPr lang="pt-BR" b="1" dirty="0"/>
              <a:t>Etapa 1 – Instauração</a:t>
            </a:r>
          </a:p>
          <a:p>
            <a:r>
              <a:rPr lang="pt-BR" dirty="0"/>
              <a:t>A autoridade que toma ciência de irregularidade </a:t>
            </a:r>
            <a:r>
              <a:rPr lang="pt-BR" b="1" dirty="0"/>
              <a:t>instaura sindicância por portaria</a:t>
            </a:r>
            <a:r>
              <a:rPr lang="pt-BR" dirty="0"/>
              <a:t>.</a:t>
            </a:r>
          </a:p>
          <a:p>
            <a:r>
              <a:rPr lang="pt-BR" dirty="0"/>
              <a:t>A portaria deve conter:</a:t>
            </a:r>
          </a:p>
          <a:p>
            <a:pPr lvl="1"/>
            <a:r>
              <a:rPr lang="pt-BR" dirty="0"/>
              <a:t>descrição do fato;</a:t>
            </a:r>
          </a:p>
          <a:p>
            <a:pPr lvl="1"/>
            <a:r>
              <a:rPr lang="pt-BR" dirty="0"/>
              <a:t>identificação dos envolvidos;</a:t>
            </a:r>
          </a:p>
          <a:p>
            <a:pPr lvl="1"/>
            <a:r>
              <a:rPr lang="pt-BR" dirty="0"/>
              <a:t>nomeação da </a:t>
            </a:r>
            <a:r>
              <a:rPr lang="pt-BR" b="1" dirty="0"/>
              <a:t>comissão de sindicância</a:t>
            </a:r>
            <a:r>
              <a:rPr lang="pt-BR" dirty="0"/>
              <a:t>.</a:t>
            </a:r>
          </a:p>
          <a:p>
            <a:r>
              <a:rPr lang="pt-BR" dirty="0"/>
              <a:t> </a:t>
            </a:r>
            <a:r>
              <a:rPr lang="pt-BR" b="1" dirty="0"/>
              <a:t>Art. 112:</a:t>
            </a:r>
            <a:r>
              <a:rPr lang="pt-BR" dirty="0"/>
              <a:t> Comissão composta por </a:t>
            </a:r>
            <a:r>
              <a:rPr lang="pt-BR" b="1" dirty="0"/>
              <a:t>3 servidores efetivos</a:t>
            </a:r>
            <a:r>
              <a:rPr lang="pt-BR" dirty="0"/>
              <a:t>, sendo um presidente e um secretário.</a:t>
            </a:r>
            <a:br>
              <a:rPr lang="pt-BR" dirty="0"/>
            </a:br>
            <a:r>
              <a:rPr lang="pt-BR" dirty="0"/>
              <a:t>❌ É vedada a participação de </a:t>
            </a:r>
            <a:r>
              <a:rPr lang="pt-BR" b="1" dirty="0"/>
              <a:t>parentes ou ocupantes de cargos comissionados</a:t>
            </a:r>
            <a:r>
              <a:rPr lang="pt-BR" dirty="0"/>
              <a:t> do acusado.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Etapa 2 – Instrução e Diligências</a:t>
            </a:r>
          </a:p>
          <a:p>
            <a:r>
              <a:rPr lang="pt-BR" dirty="0"/>
              <a:t>Coleta de informações, documentos e depoimentos;</a:t>
            </a:r>
          </a:p>
          <a:p>
            <a:r>
              <a:rPr lang="pt-BR" dirty="0"/>
              <a:t>Oitiva de testemunhas e do servidor investigado (quando identificado);</a:t>
            </a:r>
          </a:p>
          <a:p>
            <a:r>
              <a:rPr lang="pt-BR" dirty="0"/>
              <a:t>Possibilidade de </a:t>
            </a:r>
            <a:r>
              <a:rPr lang="pt-BR" b="1" dirty="0"/>
              <a:t>requerer perícias e pareceres técnicos</a:t>
            </a:r>
            <a:r>
              <a:rPr lang="pt-BR" dirty="0"/>
              <a:t> (art. 114).</a:t>
            </a:r>
          </a:p>
          <a:p>
            <a:r>
              <a:rPr lang="pt-BR" dirty="0"/>
              <a:t>A sindicância </a:t>
            </a:r>
            <a:r>
              <a:rPr lang="pt-BR" b="1" dirty="0"/>
              <a:t>segue os mesmos princípios do PAD</a:t>
            </a:r>
            <a:r>
              <a:rPr lang="pt-BR" dirty="0"/>
              <a:t> (art. 115).</a:t>
            </a:r>
          </a:p>
          <a:p>
            <a:r>
              <a:rPr lang="pt-BR" dirty="0"/>
              <a:t> </a:t>
            </a:r>
            <a:r>
              <a:rPr lang="pt-BR" b="1" dirty="0"/>
              <a:t>Prazo:</a:t>
            </a:r>
            <a:br>
              <a:rPr lang="pt-BR" dirty="0"/>
            </a:br>
            <a:r>
              <a:rPr lang="pt-BR" dirty="0"/>
              <a:t>60 dias, </a:t>
            </a:r>
            <a:r>
              <a:rPr lang="pt-BR" b="1" dirty="0"/>
              <a:t>prorrogáveis uma única vez por igual período</a:t>
            </a:r>
            <a:r>
              <a:rPr lang="pt-BR" dirty="0"/>
              <a:t>, mediante justificativa formal (art. 114).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66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6FDCD-DFBA-A15E-C8B9-264E3B52A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ADECC1-33EC-FE68-7268-E14B47DEF359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200" dirty="0"/>
              <a:t>De forma semelhante à estrutura penal (fato típico, ilícito e culpável), a TGIA identifica os seguintes </a:t>
            </a:r>
            <a:r>
              <a:rPr lang="pt-BR" sz="2200" b="1" dirty="0"/>
              <a:t>requisitos essenciais</a:t>
            </a:r>
            <a:r>
              <a:rPr lang="pt-BR" sz="2200" dirty="0"/>
              <a:t>:</a:t>
            </a:r>
            <a:endParaRPr lang="en-US" sz="22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A0053E8-9A65-0441-5E66-2ECAB0A5F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9301"/>
              </p:ext>
            </p:extLst>
          </p:nvPr>
        </p:nvGraphicFramePr>
        <p:xfrm>
          <a:off x="838200" y="1845426"/>
          <a:ext cx="10703768" cy="4723164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</a:tblPr>
              <a:tblGrid>
                <a:gridCol w="3317732">
                  <a:extLst>
                    <a:ext uri="{9D8B030D-6E8A-4147-A177-3AD203B41FA5}">
                      <a16:colId xmlns:a16="http://schemas.microsoft.com/office/drawing/2014/main" val="1262198297"/>
                    </a:ext>
                  </a:extLst>
                </a:gridCol>
                <a:gridCol w="4186816">
                  <a:extLst>
                    <a:ext uri="{9D8B030D-6E8A-4147-A177-3AD203B41FA5}">
                      <a16:colId xmlns:a16="http://schemas.microsoft.com/office/drawing/2014/main" val="4070293840"/>
                    </a:ext>
                  </a:extLst>
                </a:gridCol>
                <a:gridCol w="3199220">
                  <a:extLst>
                    <a:ext uri="{9D8B030D-6E8A-4147-A177-3AD203B41FA5}">
                      <a16:colId xmlns:a16="http://schemas.microsoft.com/office/drawing/2014/main" val="3893377256"/>
                    </a:ext>
                  </a:extLst>
                </a:gridCol>
              </a:tblGrid>
              <a:tr h="6372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3127" marR="101891" marT="20893" marB="156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Descrição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Base de aplicação no Estatuto de Jaguaruna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63910"/>
                  </a:ext>
                </a:extLst>
              </a:tr>
              <a:tr h="637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cap="none" spc="0" dirty="0">
                          <a:solidFill>
                            <a:schemeClr val="tx1"/>
                          </a:solidFill>
                        </a:rPr>
                        <a:t>Conduta</a:t>
                      </a:r>
                      <a:endParaRPr lang="pt-B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3127" marR="101891" marT="20893" marB="156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Ação ou omissão de um servidor público no exercício ou em razão do cargo.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 dirty="0">
                          <a:solidFill>
                            <a:schemeClr val="tx1"/>
                          </a:solidFill>
                        </a:rPr>
                        <a:t>Art. 98 caput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87564"/>
                  </a:ext>
                </a:extLst>
              </a:tr>
              <a:tr h="846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cap="none" spc="0" dirty="0">
                          <a:solidFill>
                            <a:schemeClr val="tx1"/>
                          </a:solidFill>
                        </a:rPr>
                        <a:t>Tipicidade administrativa</a:t>
                      </a:r>
                      <a:endParaRPr lang="pt-B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3127" marR="101891" marT="20893" marB="156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 dirty="0">
                          <a:solidFill>
                            <a:schemeClr val="tx1"/>
                          </a:solidFill>
                        </a:rPr>
                        <a:t>O ato deve corresponder a uma proibição ou violação de dever expressa em norma (art. 95 e 96).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 dirty="0">
                          <a:solidFill>
                            <a:schemeClr val="tx1"/>
                          </a:solidFill>
                        </a:rPr>
                        <a:t>Art. 95 (deveres) e 96 (proibições)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69833"/>
                  </a:ext>
                </a:extLst>
              </a:tr>
              <a:tr h="846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cap="none" spc="0">
                          <a:solidFill>
                            <a:schemeClr val="tx1"/>
                          </a:solidFill>
                        </a:rPr>
                        <a:t>Ilicitude</a:t>
                      </a:r>
                      <a:endParaRPr lang="pt-B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3127" marR="101891" marT="20893" marB="156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 dirty="0">
                          <a:solidFill>
                            <a:schemeClr val="tx1"/>
                          </a:solidFill>
                        </a:rPr>
                        <a:t>O comportamento é contrário ao ordenamento e não amparado por causa justificante (como ordem legal ou estado de necessidade).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Implícito nos arts. 95-96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97821"/>
                  </a:ext>
                </a:extLst>
              </a:tr>
              <a:tr h="846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cap="none" spc="0">
                          <a:solidFill>
                            <a:schemeClr val="tx1"/>
                          </a:solidFill>
                        </a:rPr>
                        <a:t>Culpabilidade</a:t>
                      </a:r>
                      <a:endParaRPr lang="pt-B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3127" marR="101891" marT="20893" marB="156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Exige-se dolo (intenção) ou culpa (negligência, imprudência ou imperícia) — é o juízo de reprovabilidade da conduta.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Art. 98, §1º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63830"/>
                  </a:ext>
                </a:extLst>
              </a:tr>
              <a:tr h="637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b="1" cap="none" spc="0">
                          <a:solidFill>
                            <a:schemeClr val="tx1"/>
                          </a:solidFill>
                        </a:rPr>
                        <a:t>Resultado lesivo ou potencial</a:t>
                      </a:r>
                      <a:endParaRPr lang="pt-B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3127" marR="101891" marT="20893" marB="156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Dano efetivo ou risco à moralidade, à disciplina ou ao patrimônio público.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cap="none" spc="0" dirty="0">
                          <a:solidFill>
                            <a:schemeClr val="tx1"/>
                          </a:solidFill>
                        </a:rPr>
                        <a:t>Art. 100 caput</a:t>
                      </a:r>
                    </a:p>
                  </a:txBody>
                  <a:tcPr marL="73127" marR="101891" marT="20893" marB="156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52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7331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CD48D-6F78-0999-BAEF-2E515364C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F7CF230-DEA1-9EF1-8910-84C35B8BDDAD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59C374-A319-3037-5EB3-B6C361169BDF}"/>
              </a:ext>
            </a:extLst>
          </p:cNvPr>
          <p:cNvSpPr txBox="1"/>
          <p:nvPr/>
        </p:nvSpPr>
        <p:spPr>
          <a:xfrm>
            <a:off x="449179" y="1187115"/>
            <a:ext cx="116305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Etapa 3 – Relatório Conclusivo</a:t>
            </a:r>
          </a:p>
          <a:p>
            <a:pPr algn="just"/>
            <a:r>
              <a:rPr lang="pt-BR" dirty="0"/>
              <a:t>Após concluir a investigação, o presidente da comissão deve:</a:t>
            </a:r>
          </a:p>
          <a:p>
            <a:pPr algn="just"/>
            <a:r>
              <a:rPr lang="pt-BR" dirty="0"/>
              <a:t>Elaborar </a:t>
            </a:r>
            <a:r>
              <a:rPr lang="pt-BR" b="1" dirty="0"/>
              <a:t>relatório detalhado</a:t>
            </a:r>
            <a:r>
              <a:rPr lang="pt-BR" dirty="0"/>
              <a:t>, com descrição dos fatos, provas, testemunhos e análise dos indícios;</a:t>
            </a:r>
          </a:p>
          <a:p>
            <a:pPr algn="just"/>
            <a:r>
              <a:rPr lang="pt-BR" dirty="0"/>
              <a:t>Sugerir </a:t>
            </a:r>
            <a:r>
              <a:rPr lang="pt-BR" b="1" dirty="0"/>
              <a:t>arquivamento</a:t>
            </a:r>
            <a:r>
              <a:rPr lang="pt-BR" dirty="0"/>
              <a:t> (se não comprovada irregularidade) ou </a:t>
            </a:r>
            <a:r>
              <a:rPr lang="pt-BR" b="1" dirty="0"/>
              <a:t>instauração de PAD</a:t>
            </a:r>
            <a:r>
              <a:rPr lang="pt-BR" dirty="0"/>
              <a:t> (se houver indícios de autoria e materialidade).</a:t>
            </a:r>
          </a:p>
          <a:p>
            <a:pPr algn="just"/>
            <a:r>
              <a:rPr lang="pt-BR" dirty="0"/>
              <a:t> </a:t>
            </a:r>
            <a:r>
              <a:rPr lang="pt-BR" b="1" dirty="0"/>
              <a:t>Art. 116:</a:t>
            </a:r>
            <a:endParaRPr lang="pt-BR" dirty="0"/>
          </a:p>
          <a:p>
            <a:pPr algn="just"/>
            <a:r>
              <a:rPr lang="pt-BR" dirty="0"/>
              <a:t>“Concluída a sindicância, o presidente da comissão apresentará relatório conclusivo à autoridade competente, que decidirá sobre o arquivamento ou pela abertura do processo disciplinar administrativo.”</a:t>
            </a:r>
          </a:p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FA90B42-CBE8-5EC6-7F29-C7C829ADC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93290"/>
              </p:ext>
            </p:extLst>
          </p:nvPr>
        </p:nvGraphicFramePr>
        <p:xfrm>
          <a:off x="838200" y="3989319"/>
          <a:ext cx="10515600" cy="210312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3375766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682686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48388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Situação Constatada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Providência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Efeito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29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Inexistência de infração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Arquivamento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Encerra a apuração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717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Irregularidade leve e sanável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Advertência ou orientação interna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Corrige conduta sem 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814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Indícios de infração grave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Instauração de 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Formaliza a responsabilização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86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Fato penal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Encaminhamento ao Ministério Público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Inicia investigação criminal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5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210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B1B79-ED90-F424-6378-226038A4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0CE2FFF-216F-75AE-954A-7A066DA1C35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B3039D-BB17-C168-0577-C682C47F9DCC}"/>
              </a:ext>
            </a:extLst>
          </p:cNvPr>
          <p:cNvSpPr txBox="1"/>
          <p:nvPr/>
        </p:nvSpPr>
        <p:spPr>
          <a:xfrm>
            <a:off x="449179" y="1187115"/>
            <a:ext cx="116305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Garantias Durante a Sindicância</a:t>
            </a:r>
          </a:p>
          <a:p>
            <a:r>
              <a:rPr lang="pt-BR" dirty="0"/>
              <a:t>Embora a sindicância seja investigativa, </a:t>
            </a:r>
            <a:r>
              <a:rPr lang="pt-BR" b="1" dirty="0"/>
              <a:t>devem ser observadas as garantias fundamentais</a:t>
            </a:r>
            <a:r>
              <a:rPr lang="pt-BR" dirty="0"/>
              <a:t> do servidor: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A418C41-BB1E-5AF2-E687-70D2C569796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55374"/>
          <a:ext cx="10515600" cy="32918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86879189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920009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40638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Garantia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07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Ampla defesa e contraditório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O servidor pode ser ouvido e apresentar provas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424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Imparcialidade da comissão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Vedada participação de pessoas ligadas ao acusado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112 §2º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1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Sigilo e discrição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Protege a imagem e evita prejulgamento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733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Prazo razoável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+ 60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11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Conclusão fundamentada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Relatório deve indicar provas e dispositivos legais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4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727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1B1DDA-70AE-784F-B4FF-E347D0FD0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0AC09D6-70CF-4F34-336B-D927BA831D2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76E694-FE19-95B6-B754-4379F5149ADA}"/>
              </a:ext>
            </a:extLst>
          </p:cNvPr>
          <p:cNvSpPr txBox="1"/>
          <p:nvPr/>
        </p:nvSpPr>
        <p:spPr>
          <a:xfrm>
            <a:off x="449179" y="1187115"/>
            <a:ext cx="116305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Quadro-Resumo — Sindicância: Procedimento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7EDA31E-1C37-2838-0DC3-717AB2AEA04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81054"/>
          <a:ext cx="10515600" cy="384048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14343024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170993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515701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124590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31172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Etapa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Responsável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Resultado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108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1. Instauração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Publicação de portaria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competente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111 e 112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Criação da comissão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87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2. Composição da Comissão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Designação de 3 servidores efetivos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instauradora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Garantia de imparcialidade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12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3. Instrução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Coleta de provas, depoimentos, diligências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Comissão de sindicância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Arts. 113–115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Apuração dos fatos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347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4. Relatório Conclusivo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Análise dos fatos e sugestão final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Presidente da comissão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Arquivamento ou abertura de 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899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5. Decisão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Julgamento da autoridade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superior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109 II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Definição da providência final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88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4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2C1F2-267D-0696-4804-48F2E00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8888E17-66C7-12AA-7987-C2B2E27B943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19B64-B7D7-FCB2-256C-1339C5CB39DA}"/>
              </a:ext>
            </a:extLst>
          </p:cNvPr>
          <p:cNvSpPr txBox="1"/>
          <p:nvPr/>
        </p:nvSpPr>
        <p:spPr>
          <a:xfrm>
            <a:off x="449179" y="1187115"/>
            <a:ext cx="116305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Sindicância: Processo</a:t>
            </a:r>
          </a:p>
          <a:p>
            <a:r>
              <a:rPr lang="pt-BR" i="1" dirty="0"/>
              <a:t>(Etapas formais, garantias e condução prática da apuração)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Conceito Geral</a:t>
            </a:r>
          </a:p>
          <a:p>
            <a:r>
              <a:rPr lang="pt-BR" dirty="0"/>
              <a:t>A </a:t>
            </a:r>
            <a:r>
              <a:rPr lang="pt-BR" b="1" dirty="0"/>
              <a:t>sindicância processual</a:t>
            </a:r>
            <a:r>
              <a:rPr lang="pt-BR" dirty="0"/>
              <a:t> é a </a:t>
            </a:r>
            <a:r>
              <a:rPr lang="pt-BR" b="1" dirty="0"/>
              <a:t>fase formal de apuração</a:t>
            </a:r>
            <a:r>
              <a:rPr lang="pt-BR" dirty="0"/>
              <a:t> da responsabilidade do servidor, conduzida por uma </a:t>
            </a:r>
            <a:r>
              <a:rPr lang="pt-BR" b="1" dirty="0"/>
              <a:t>comissão designada</a:t>
            </a:r>
            <a:r>
              <a:rPr lang="pt-BR" dirty="0"/>
              <a:t>, que segue rito definido, com </a:t>
            </a:r>
            <a:r>
              <a:rPr lang="pt-BR" b="1" dirty="0"/>
              <a:t>instrução, análise de provas e relatório conclusivo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É o momento em que a investigação se torna </a:t>
            </a:r>
            <a:r>
              <a:rPr lang="pt-BR" b="1" dirty="0"/>
              <a:t>processo administrativo interno</a:t>
            </a:r>
            <a:r>
              <a:rPr lang="pt-BR" dirty="0"/>
              <a:t>, garantindo ao investigado o </a:t>
            </a:r>
            <a:r>
              <a:rPr lang="pt-BR" b="1" dirty="0"/>
              <a:t>contraditório e a ampla defesa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b="1" dirty="0"/>
              <a:t>Base Legal – Lei Municipal de Jaguaruna:</a:t>
            </a:r>
            <a:endParaRPr lang="pt-BR" dirty="0"/>
          </a:p>
          <a:p>
            <a:r>
              <a:rPr lang="pt-BR" b="1" dirty="0"/>
              <a:t>Art. 111:</a:t>
            </a:r>
            <a:r>
              <a:rPr lang="pt-BR" dirty="0"/>
              <a:t> define a sindicância como instrumento destinado à apuração de responsabilidade funcional.</a:t>
            </a:r>
          </a:p>
          <a:p>
            <a:r>
              <a:rPr lang="pt-BR" b="1" dirty="0"/>
              <a:t>Art. 113 a 116:</a:t>
            </a:r>
            <a:r>
              <a:rPr lang="pt-BR" dirty="0"/>
              <a:t> estabelecem regras sobre </a:t>
            </a:r>
            <a:r>
              <a:rPr lang="pt-BR" b="1" dirty="0"/>
              <a:t>sigilo, imparcialidade, prazos e relatório final</a:t>
            </a:r>
            <a:r>
              <a:rPr lang="pt-BR" dirty="0"/>
              <a:t>.</a:t>
            </a:r>
          </a:p>
          <a:p>
            <a:r>
              <a:rPr lang="pt-BR" b="1" dirty="0"/>
              <a:t>Art. 115:</a:t>
            </a:r>
            <a:r>
              <a:rPr lang="pt-BR" dirty="0"/>
              <a:t> determina que “a comissão de sindicância aplicará, no que couber, os procedimentos do processo disciplinar administrativo”.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16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D8C483-70DF-41ED-CB7D-11357A0F8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A530DCA-1553-4806-705D-312D4DB6F97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CF634A-18A4-6ADC-7265-2053B9972C66}"/>
              </a:ext>
            </a:extLst>
          </p:cNvPr>
          <p:cNvSpPr txBox="1"/>
          <p:nvPr/>
        </p:nvSpPr>
        <p:spPr>
          <a:xfrm>
            <a:off x="192505" y="882316"/>
            <a:ext cx="1233637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Estrutura do Processo de Sindicância</a:t>
            </a:r>
          </a:p>
          <a:p>
            <a:pPr>
              <a:buNone/>
            </a:pPr>
            <a:r>
              <a:rPr lang="pt-BR" dirty="0"/>
              <a:t>O processo de sindicância se desenvolve por </a:t>
            </a:r>
            <a:r>
              <a:rPr lang="pt-BR" b="1" dirty="0"/>
              <a:t>fases encadeadas</a:t>
            </a:r>
            <a:r>
              <a:rPr lang="pt-BR" dirty="0"/>
              <a:t>, que devem ser documentadas nos autos e numeradas sequencialmente.</a:t>
            </a:r>
          </a:p>
          <a:p>
            <a:pPr>
              <a:buNone/>
            </a:pPr>
            <a:r>
              <a:rPr lang="pt-BR" b="1" dirty="0"/>
              <a:t>Etapa 1 — Instauração (Abertura formal)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autoridade competente edita </a:t>
            </a:r>
            <a:r>
              <a:rPr lang="pt-BR" b="1" dirty="0"/>
              <a:t>portaria</a:t>
            </a:r>
            <a:r>
              <a:rPr lang="pt-BR" dirty="0"/>
              <a:t> indicando: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fato a ser apurado;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servidores designados (3 efetivos, um presidente e um secretário – art. 112);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prazo de conclusão (60 dias prorrogáveis – art. 114).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portaria é o </a:t>
            </a:r>
            <a:r>
              <a:rPr lang="pt-BR" b="1" dirty="0"/>
              <a:t>marco inicial do processo</a:t>
            </a:r>
            <a:r>
              <a:rPr lang="pt-BR" dirty="0"/>
              <a:t> e deve ser publicada.</a:t>
            </a:r>
          </a:p>
          <a:p>
            <a:pPr>
              <a:buNone/>
            </a:pPr>
            <a:r>
              <a:rPr lang="pt-BR" b="1" dirty="0"/>
              <a:t>Etapa 2 — Instrução (Apuração dos fatos)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Fase central da sindicância.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comissão deve: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colher documentos e provas materiais;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ouvir testemunhas e o servidor envolvido (se identificado);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requisitar informações de outros órgãos, quando necessário;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registrar todos os atos em </a:t>
            </a:r>
            <a:r>
              <a:rPr lang="pt-BR" b="1" dirty="0"/>
              <a:t>atas e termos de depoimento</a:t>
            </a:r>
            <a:r>
              <a:rPr lang="pt-BR" dirty="0"/>
              <a:t>.</a:t>
            </a:r>
          </a:p>
          <a:p>
            <a:pPr>
              <a:buNone/>
            </a:pPr>
            <a:r>
              <a:rPr lang="pt-BR" b="1" dirty="0"/>
              <a:t>Prazo:</a:t>
            </a:r>
            <a:r>
              <a:rPr lang="pt-BR" dirty="0"/>
              <a:t> 60 dias prorrogáveis por igual período (art. 114).</a:t>
            </a:r>
          </a:p>
        </p:txBody>
      </p:sp>
    </p:spTree>
    <p:extLst>
      <p:ext uri="{BB962C8B-B14F-4D97-AF65-F5344CB8AC3E}">
        <p14:creationId xmlns:p14="http://schemas.microsoft.com/office/powerpoint/2010/main" val="2027867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0CE0D-46D4-AEBC-F7AA-EAB0A6529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1A18287-081E-3236-A9A5-86F0E02889CB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F4B53C-353E-ED16-E818-8FF2F7A46D19}"/>
              </a:ext>
            </a:extLst>
          </p:cNvPr>
          <p:cNvSpPr txBox="1"/>
          <p:nvPr/>
        </p:nvSpPr>
        <p:spPr>
          <a:xfrm>
            <a:off x="145852" y="671691"/>
            <a:ext cx="123363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Etapa 3 — Defesa e Contraditório</a:t>
            </a:r>
          </a:p>
          <a:p>
            <a:r>
              <a:rPr lang="pt-BR" dirty="0"/>
              <a:t>Ainda que investigativa, a sindicância </a:t>
            </a:r>
            <a:r>
              <a:rPr lang="pt-BR" b="1" dirty="0"/>
              <a:t>pode implicar defesa formal</a:t>
            </a:r>
            <a:r>
              <a:rPr lang="pt-BR" dirty="0"/>
              <a:t> se o servidor for identificado.</a:t>
            </a:r>
          </a:p>
          <a:p>
            <a:r>
              <a:rPr lang="pt-BR" dirty="0"/>
              <a:t>O acusado deve ser:</a:t>
            </a:r>
          </a:p>
          <a:p>
            <a:pPr lvl="1"/>
            <a:r>
              <a:rPr lang="pt-BR" b="1" dirty="0"/>
              <a:t>notificado</a:t>
            </a:r>
            <a:r>
              <a:rPr lang="pt-BR" dirty="0"/>
              <a:t> sobre os fatos investigados;</a:t>
            </a:r>
          </a:p>
          <a:p>
            <a:pPr lvl="1"/>
            <a:r>
              <a:rPr lang="pt-BR" b="1" dirty="0"/>
              <a:t>ouvido pessoalmente</a:t>
            </a:r>
            <a:r>
              <a:rPr lang="pt-BR" dirty="0"/>
              <a:t> ou por procurador;</a:t>
            </a:r>
          </a:p>
          <a:p>
            <a:pPr lvl="1"/>
            <a:r>
              <a:rPr lang="pt-BR" b="1" dirty="0"/>
              <a:t>autorizado a apresentar documentos e provas</a:t>
            </a:r>
            <a:r>
              <a:rPr lang="pt-BR" dirty="0"/>
              <a:t>.</a:t>
            </a:r>
          </a:p>
          <a:p>
            <a:r>
              <a:rPr lang="pt-BR" dirty="0"/>
              <a:t> </a:t>
            </a:r>
            <a:r>
              <a:rPr lang="pt-BR" b="1" dirty="0"/>
              <a:t>Art. 117 da Lei Municipal:</a:t>
            </a:r>
            <a:endParaRPr lang="pt-BR" dirty="0"/>
          </a:p>
          <a:p>
            <a:r>
              <a:rPr lang="pt-BR" dirty="0"/>
              <a:t>“O processo disciplinar administrativo será contraditório, assegurada ao acusado ampla defesa, com a utilização dos meios e recursos admitidos em direito.”</a:t>
            </a:r>
            <a:br>
              <a:rPr lang="pt-BR" dirty="0"/>
            </a:br>
            <a:r>
              <a:rPr lang="pt-BR" i="1" dirty="0"/>
              <a:t>(aplicável também à sindicância, conforme art. 115).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Etapa 4 — Relatório Final</a:t>
            </a:r>
          </a:p>
          <a:p>
            <a:r>
              <a:rPr lang="pt-BR" dirty="0"/>
              <a:t>A comissão elabora </a:t>
            </a:r>
            <a:r>
              <a:rPr lang="pt-BR" b="1" dirty="0"/>
              <a:t>relatório conclusivo</a:t>
            </a:r>
            <a:r>
              <a:rPr lang="pt-BR" dirty="0"/>
              <a:t>, contendo:</a:t>
            </a:r>
          </a:p>
          <a:p>
            <a:pPr lvl="1"/>
            <a:r>
              <a:rPr lang="pt-BR" dirty="0"/>
              <a:t>resumo dos fatos e provas;</a:t>
            </a:r>
          </a:p>
          <a:p>
            <a:pPr lvl="1"/>
            <a:r>
              <a:rPr lang="pt-BR" dirty="0"/>
              <a:t>conclusão motivada quanto à existência ou não de infração;</a:t>
            </a:r>
          </a:p>
          <a:p>
            <a:pPr lvl="1"/>
            <a:r>
              <a:rPr lang="pt-BR" dirty="0"/>
              <a:t>eventual indicação de indícios de responsabilidade;</a:t>
            </a:r>
          </a:p>
          <a:p>
            <a:pPr lvl="1"/>
            <a:r>
              <a:rPr lang="pt-BR" dirty="0"/>
              <a:t>recomendação de arquivamento ou de instauração de PAD.</a:t>
            </a:r>
          </a:p>
          <a:p>
            <a:r>
              <a:rPr lang="pt-BR" dirty="0"/>
              <a:t> </a:t>
            </a:r>
            <a:r>
              <a:rPr lang="pt-BR" b="1" dirty="0"/>
              <a:t>Art. 116:</a:t>
            </a:r>
            <a:endParaRPr lang="pt-BR" dirty="0"/>
          </a:p>
          <a:p>
            <a:r>
              <a:rPr lang="pt-BR" dirty="0"/>
              <a:t>“Concluída a sindicância, o presidente da comissão apresentará relatório conclusivo à autoridade competente, que decidirá sobre o arquivamento ou pela abertura do processo disciplinar administrativo.”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1301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3DFE5-A809-6D2B-5BAE-E59673A75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62B886B-1DE7-14DD-7AB5-7B782C34720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FA57FF-29AE-ADB0-E3C7-05611246DDDD}"/>
              </a:ext>
            </a:extLst>
          </p:cNvPr>
          <p:cNvSpPr txBox="1"/>
          <p:nvPr/>
        </p:nvSpPr>
        <p:spPr>
          <a:xfrm>
            <a:off x="192505" y="882316"/>
            <a:ext cx="1233637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Etapa 5 — Julgamento e Decisão da Autoridade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A autoridade superior </a:t>
            </a:r>
            <a:r>
              <a:rPr lang="pt-BR" b="1" dirty="0"/>
              <a:t>analisa o relatório</a:t>
            </a:r>
            <a:r>
              <a:rPr lang="pt-BR" dirty="0"/>
              <a:t> e decide:</a:t>
            </a:r>
          </a:p>
          <a:p>
            <a:endParaRPr lang="pt-BR" dirty="0"/>
          </a:p>
          <a:p>
            <a:endParaRPr lang="pt-BR" dirty="0"/>
          </a:p>
          <a:p>
            <a:pPr lvl="1"/>
            <a:r>
              <a:rPr lang="pt-BR" b="1" dirty="0"/>
              <a:t>Arquivar o processo</a:t>
            </a:r>
            <a:r>
              <a:rPr lang="pt-BR" dirty="0"/>
              <a:t>, se não houver prova de infração;</a:t>
            </a:r>
          </a:p>
          <a:p>
            <a:pPr lvl="1"/>
            <a:r>
              <a:rPr lang="pt-BR" b="1" dirty="0"/>
              <a:t>Aplicar penalidade leve</a:t>
            </a:r>
            <a:r>
              <a:rPr lang="pt-BR" dirty="0"/>
              <a:t>, se a infração for comprovada e não exigir PAD;</a:t>
            </a:r>
          </a:p>
          <a:p>
            <a:pPr lvl="1"/>
            <a:r>
              <a:rPr lang="pt-BR" b="1" dirty="0"/>
              <a:t>Instaurar Processo Administrativo Disciplinar (PAD)</a:t>
            </a:r>
            <a:r>
              <a:rPr lang="pt-BR" dirty="0"/>
              <a:t>, se a infração for grave.</a:t>
            </a:r>
          </a:p>
          <a:p>
            <a:pPr lvl="1"/>
            <a:endParaRPr lang="pt-BR" dirty="0"/>
          </a:p>
          <a:p>
            <a:r>
              <a:rPr lang="pt-BR" b="1" dirty="0"/>
              <a:t>Art. 109:</a:t>
            </a:r>
            <a:endParaRPr lang="pt-BR" dirty="0"/>
          </a:p>
          <a:p>
            <a:r>
              <a:rPr lang="pt-BR" dirty="0"/>
              <a:t>“Da sindicância instaurada pela autoridade poderá resultar:</a:t>
            </a:r>
            <a:br>
              <a:rPr lang="pt-BR" dirty="0"/>
            </a:br>
            <a:r>
              <a:rPr lang="pt-BR" dirty="0"/>
              <a:t>I – arquivamento do processo;</a:t>
            </a:r>
            <a:br>
              <a:rPr lang="pt-BR" dirty="0"/>
            </a:br>
            <a:r>
              <a:rPr lang="pt-BR" dirty="0"/>
              <a:t>II – abertura de processo administrativo disciplinar.”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7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32C8A-2DB9-EA47-57B9-1B72F47C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4423EC-A500-EFFB-E9BC-D761F8CDE70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878E8D3-FD95-AC1D-19B4-5F23057DC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63903"/>
              </p:ext>
            </p:extLst>
          </p:nvPr>
        </p:nvGraphicFramePr>
        <p:xfrm>
          <a:off x="838200" y="2035333"/>
          <a:ext cx="10515600" cy="393192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59390784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978327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6303820"/>
                    </a:ext>
                  </a:extLst>
                </a:gridCol>
              </a:tblGrid>
              <a:tr h="1731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Garantia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Descrição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112635"/>
                  </a:ext>
                </a:extLst>
              </a:tr>
              <a:tr h="3030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Devido processo legal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Nenhuma sanção sem apuração formal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/>
                        <a:t>CF/88, art. 5º, LIV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078252"/>
                  </a:ext>
                </a:extLst>
              </a:tr>
              <a:tr h="3030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Contraditório e ampla defesa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Direito de acompanhar o processo e se manifestar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117 c/c art. 115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12272"/>
                  </a:ext>
                </a:extLst>
              </a:tr>
              <a:tr h="3030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Imparcialidade da comissão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Servidores designados sem parentesco com o acusado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112 §2º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904467"/>
                  </a:ext>
                </a:extLst>
              </a:tr>
              <a:tr h="3030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Sigilo das apurações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Protege imagem e integridade das partes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271457"/>
                  </a:ext>
                </a:extLst>
              </a:tr>
              <a:tr h="3030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Motivação do relatório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Conclusões devem ser justificadas com base nas provas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79448"/>
                  </a:ext>
                </a:extLst>
              </a:tr>
              <a:tr h="1731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Prazos razoáveis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+ 60 dias (máximo 120)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865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240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CA2DD2-75A9-AE5E-E129-D1F1D5BC0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A48E499-54E0-B4D7-579C-86938E0027B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830A58-1C1E-8033-4E1E-A07B8E584213}"/>
              </a:ext>
            </a:extLst>
          </p:cNvPr>
          <p:cNvSpPr txBox="1"/>
          <p:nvPr/>
        </p:nvSpPr>
        <p:spPr>
          <a:xfrm>
            <a:off x="192505" y="882316"/>
            <a:ext cx="12336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Possíveis Conclusões da Sindicância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EF01A3B-FC25-543A-31E0-B49C76B03C9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12574"/>
          <a:ext cx="10515600" cy="23774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6428535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242556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3477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Situação Apurada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Encaminhamento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Responsável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38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Fato não comprovado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Arquivamento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instauradora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148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Infração leve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Aplicação de advertência ou orientação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Autoridade imediata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317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Infração grave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Instauração de 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Prefeito / Presidente da Câmara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530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Indício de crime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Encaminhamento ao Ministério Público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Autoridade competente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12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77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8AB102-86CA-1307-617E-401A43954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C0E76F7-622E-617F-F401-DF00FCBD4BA1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F84C7A-D424-40D0-E188-23E5DE7000E1}"/>
              </a:ext>
            </a:extLst>
          </p:cNvPr>
          <p:cNvSpPr txBox="1"/>
          <p:nvPr/>
        </p:nvSpPr>
        <p:spPr>
          <a:xfrm>
            <a:off x="192505" y="882316"/>
            <a:ext cx="123363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Fluxo Simplificado do Processo de Sindicância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1️⃣ Instauração (Portaria e nomeação da comissão)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2️⃣ Instrução (coleta de provas e depoimentos)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3️⃣ Defesa e contraditório (quando houver acusado)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4️⃣ Relatório conclusivo (sugestão de arquivamento ou PAD)</a:t>
            </a:r>
          </a:p>
          <a:p>
            <a:r>
              <a:rPr lang="pt-BR" dirty="0"/>
              <a:t>     ↓</a:t>
            </a:r>
          </a:p>
          <a:p>
            <a:r>
              <a:rPr lang="pt-BR" dirty="0"/>
              <a:t>5️⃣ Decisão da autoridade competente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128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862A7-77E4-C77D-596D-615C8CF2B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67E32E2-EEAD-5DCB-007B-A4924C4660A1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noProof="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411473-FE76-6A98-8C79-2F36A2AF2909}"/>
              </a:ext>
            </a:extLst>
          </p:cNvPr>
          <p:cNvSpPr txBox="1"/>
          <p:nvPr/>
        </p:nvSpPr>
        <p:spPr>
          <a:xfrm>
            <a:off x="1164030" y="991916"/>
            <a:ext cx="884857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Relação entre a Teoria e a Lei Municipal</a:t>
            </a:r>
          </a:p>
          <a:p>
            <a:endParaRPr lang="pt-BR" sz="2400" b="1" dirty="0"/>
          </a:p>
          <a:p>
            <a:pPr algn="just"/>
            <a:r>
              <a:rPr lang="pt-BR" sz="2400" b="1" dirty="0"/>
              <a:t>Art. 98 do Estatuto de Jaguaruna</a:t>
            </a:r>
            <a:r>
              <a:rPr lang="pt-BR" sz="2400" dirty="0"/>
              <a:t> define a responsabilidade do servidor em três esferas — civil, penal e administrativa — e reforça a ideia de que a infração administrativa é o exercício irregular de atribuições, por ação ou omissão, dolosa ou culposa.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Desse modo, a lei municipal materializa a TGIA, ao: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definir as condutas ilícitas (</a:t>
            </a:r>
            <a:r>
              <a:rPr lang="pt-BR" sz="2400" dirty="0" err="1"/>
              <a:t>arts</a:t>
            </a:r>
            <a:r>
              <a:rPr lang="pt-BR" sz="2400" dirty="0"/>
              <a:t>. 95 e 96);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prever as consequências (</a:t>
            </a:r>
            <a:r>
              <a:rPr lang="pt-BR" sz="2400" dirty="0" err="1"/>
              <a:t>arts</a:t>
            </a:r>
            <a:r>
              <a:rPr lang="pt-BR" sz="2400" dirty="0"/>
              <a:t>. 99 a 106);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assegurar a apuração com contraditório e ampla defesa (</a:t>
            </a:r>
            <a:r>
              <a:rPr lang="pt-BR" sz="2400" dirty="0" err="1"/>
              <a:t>arts</a:t>
            </a:r>
            <a:r>
              <a:rPr lang="pt-BR" sz="2400" dirty="0"/>
              <a:t>. 107 e 117).</a:t>
            </a:r>
          </a:p>
          <a:p>
            <a:pPr algn="just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5286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1A73C-F959-5680-FEF6-65241F86D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BF3800F-AB56-BE9E-2A75-E11CD6BF2786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C26872-3AD4-A6BA-76ED-4DA4AFD12E83}"/>
              </a:ext>
            </a:extLst>
          </p:cNvPr>
          <p:cNvSpPr txBox="1"/>
          <p:nvPr/>
        </p:nvSpPr>
        <p:spPr>
          <a:xfrm>
            <a:off x="683567" y="1259634"/>
            <a:ext cx="105224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A </a:t>
            </a:r>
            <a:r>
              <a:rPr lang="pt-BR" b="1" dirty="0"/>
              <a:t>sindicância processual</a:t>
            </a:r>
            <a:r>
              <a:rPr lang="pt-BR" dirty="0"/>
              <a:t> é a fase formal da apuração administrativa.</a:t>
            </a:r>
            <a:br>
              <a:rPr lang="pt-BR" dirty="0"/>
            </a:br>
            <a:r>
              <a:rPr lang="pt-BR" dirty="0"/>
              <a:t>Ela transforma a investigação em um </a:t>
            </a:r>
            <a:r>
              <a:rPr lang="pt-BR" b="1" dirty="0"/>
              <a:t>processo com atos, provas e prazos definidos</a:t>
            </a:r>
            <a:r>
              <a:rPr lang="pt-BR" dirty="0"/>
              <a:t>, assegurando </a:t>
            </a:r>
            <a:r>
              <a:rPr lang="pt-BR" b="1" dirty="0"/>
              <a:t>defesa, imparcialidade e fundamentação</a:t>
            </a:r>
            <a:r>
              <a:rPr lang="pt-BR" dirty="0"/>
              <a:t>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Em Jaguaruna, a lei municipal prevê uma estrutura simples, mas completa: </a:t>
            </a:r>
            <a:r>
              <a:rPr lang="pt-BR" b="1" dirty="0"/>
              <a:t>comissão imparcial</a:t>
            </a:r>
            <a:r>
              <a:rPr lang="pt-BR" dirty="0"/>
              <a:t>, </a:t>
            </a:r>
            <a:r>
              <a:rPr lang="pt-BR" b="1" dirty="0"/>
              <a:t>prazo máximo de 120 dias</a:t>
            </a:r>
            <a:r>
              <a:rPr lang="pt-BR" dirty="0"/>
              <a:t>, </a:t>
            </a:r>
            <a:r>
              <a:rPr lang="pt-BR" b="1" dirty="0"/>
              <a:t>sigilo</a:t>
            </a:r>
            <a:r>
              <a:rPr lang="pt-BR" dirty="0"/>
              <a:t>, </a:t>
            </a:r>
            <a:r>
              <a:rPr lang="pt-BR" b="1" dirty="0"/>
              <a:t>relatório conclusivo</a:t>
            </a:r>
            <a:r>
              <a:rPr lang="pt-BR" dirty="0"/>
              <a:t> e </a:t>
            </a:r>
            <a:r>
              <a:rPr lang="pt-BR" b="1" dirty="0"/>
              <a:t>decisão final da autoridade</a:t>
            </a:r>
            <a:r>
              <a:rPr lang="pt-BR" dirty="0"/>
              <a:t>.</a:t>
            </a:r>
          </a:p>
          <a:p>
            <a:pPr>
              <a:buNone/>
            </a:pPr>
            <a:r>
              <a:rPr lang="pt-BR" dirty="0"/>
              <a:t>Assim, a sindicância é o </a:t>
            </a:r>
            <a:r>
              <a:rPr lang="pt-BR" b="1" dirty="0"/>
              <a:t>elo entre a investigação e o PAD</a:t>
            </a:r>
            <a:r>
              <a:rPr lang="pt-BR" dirty="0"/>
              <a:t>, e seu correto andamento é o que </a:t>
            </a:r>
            <a:r>
              <a:rPr lang="pt-BR" b="1" dirty="0"/>
              <a:t>garante legitimidade e segurança jurídica</a:t>
            </a:r>
            <a:r>
              <a:rPr lang="pt-BR" dirty="0"/>
              <a:t> a toda apuração disciplinar.</a:t>
            </a:r>
          </a:p>
        </p:txBody>
      </p:sp>
    </p:spTree>
    <p:extLst>
      <p:ext uri="{BB962C8B-B14F-4D97-AF65-F5344CB8AC3E}">
        <p14:creationId xmlns:p14="http://schemas.microsoft.com/office/powerpoint/2010/main" val="76360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2FA1E-7B10-BD4F-9718-E206DC58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55E53A0-EE6F-6BB8-E3E2-9EC0EAD39A5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E1E075-157F-41D6-444A-449836A74111}"/>
              </a:ext>
            </a:extLst>
          </p:cNvPr>
          <p:cNvSpPr txBox="1"/>
          <p:nvPr/>
        </p:nvSpPr>
        <p:spPr>
          <a:xfrm>
            <a:off x="898358" y="1090864"/>
            <a:ext cx="82456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 Passo a Passo da Sindicância</a:t>
            </a:r>
          </a:p>
          <a:p>
            <a:r>
              <a:rPr lang="pt-BR" i="1" dirty="0"/>
              <a:t>(Fluxo prático, documentos e orientações operacionais)</a:t>
            </a:r>
            <a:endParaRPr lang="pt-BR" dirty="0"/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 Conceito Geral</a:t>
            </a:r>
          </a:p>
          <a:p>
            <a:r>
              <a:rPr lang="pt-BR" dirty="0"/>
              <a:t>O </a:t>
            </a:r>
            <a:r>
              <a:rPr lang="pt-BR" b="1" dirty="0"/>
              <a:t>Passo a Passo da Sindicância</a:t>
            </a:r>
            <a:r>
              <a:rPr lang="pt-BR" dirty="0"/>
              <a:t> descreve o </a:t>
            </a:r>
            <a:r>
              <a:rPr lang="pt-BR" b="1" dirty="0"/>
              <a:t>roteiro completo de apuração</a:t>
            </a:r>
            <a:r>
              <a:rPr lang="pt-BR" dirty="0"/>
              <a:t>, desde a identificação do fato até o relatório final e a decisão da autoridade.</a:t>
            </a:r>
            <a:br>
              <a:rPr lang="pt-BR" dirty="0"/>
            </a:br>
            <a:r>
              <a:rPr lang="pt-BR" dirty="0"/>
              <a:t>É o instrumento que assegura </a:t>
            </a:r>
            <a:r>
              <a:rPr lang="pt-BR" b="1" dirty="0"/>
              <a:t>padronização, transparência e legalidade</a:t>
            </a:r>
            <a:r>
              <a:rPr lang="pt-BR" dirty="0"/>
              <a:t> em todas as sindicâncias administrativas, evitando nulidades e garantindo defesa ao servidor.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b="1" dirty="0"/>
              <a:t>Base Legal – Lei Municipal de Jaguaruna (</a:t>
            </a:r>
            <a:r>
              <a:rPr lang="pt-BR" b="1" dirty="0" err="1"/>
              <a:t>arts</a:t>
            </a:r>
            <a:r>
              <a:rPr lang="pt-BR" b="1" dirty="0"/>
              <a:t>. 107 a 116):</a:t>
            </a:r>
            <a:endParaRPr lang="pt-BR" dirty="0"/>
          </a:p>
          <a:p>
            <a:r>
              <a:rPr lang="pt-BR" dirty="0"/>
              <a:t>Determina a obrigatoriedade da apuração (art. 107), a forma de constituição da comissão (art. 112), o prazo (art. 114) e a elaboração do relatório conclusivo (art. 116).</a:t>
            </a:r>
          </a:p>
        </p:txBody>
      </p:sp>
    </p:spTree>
    <p:extLst>
      <p:ext uri="{BB962C8B-B14F-4D97-AF65-F5344CB8AC3E}">
        <p14:creationId xmlns:p14="http://schemas.microsoft.com/office/powerpoint/2010/main" val="54065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6BDF4-A478-2060-34D0-57504611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884BE16-1C4A-169A-585C-27E2555BDC87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FCA8EC-F727-6014-C6FE-884DB4BD0C41}"/>
              </a:ext>
            </a:extLst>
          </p:cNvPr>
          <p:cNvSpPr txBox="1"/>
          <p:nvPr/>
        </p:nvSpPr>
        <p:spPr>
          <a:xfrm>
            <a:off x="144379" y="770022"/>
            <a:ext cx="1183907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Etapas do Processo de Sindicância</a:t>
            </a:r>
          </a:p>
          <a:p>
            <a:r>
              <a:rPr lang="pt-BR" b="1" dirty="0"/>
              <a:t>Etapa 1 – Conhecimento do Fato e Determinação da Apuração</a:t>
            </a:r>
          </a:p>
          <a:p>
            <a:r>
              <a:rPr lang="pt-BR" b="1" dirty="0"/>
              <a:t>Origem:</a:t>
            </a:r>
            <a:r>
              <a:rPr lang="pt-BR" dirty="0"/>
              <a:t> denúncia, representação, controle interno ou notícia de irregularidade.</a:t>
            </a:r>
          </a:p>
          <a:p>
            <a:r>
              <a:rPr lang="pt-BR" b="1" dirty="0"/>
              <a:t>Autoridade competente:</a:t>
            </a:r>
            <a:r>
              <a:rPr lang="pt-BR" dirty="0"/>
              <a:t> ao tomar ciência, </a:t>
            </a:r>
            <a:r>
              <a:rPr lang="pt-BR" b="1" dirty="0"/>
              <a:t>deve instaurar sindicância imediatamente</a:t>
            </a:r>
            <a:r>
              <a:rPr lang="pt-BR" dirty="0"/>
              <a:t> (art. 107).</a:t>
            </a:r>
          </a:p>
          <a:p>
            <a:r>
              <a:rPr lang="pt-BR" b="1" dirty="0"/>
              <a:t>Instrumento:</a:t>
            </a:r>
            <a:r>
              <a:rPr lang="pt-BR" dirty="0"/>
              <a:t> </a:t>
            </a:r>
            <a:r>
              <a:rPr lang="pt-BR" b="1" dirty="0"/>
              <a:t>Portaria de Instauração</a:t>
            </a:r>
            <a:r>
              <a:rPr lang="pt-BR" dirty="0"/>
              <a:t>, que define:</a:t>
            </a:r>
          </a:p>
          <a:p>
            <a:pPr lvl="1"/>
            <a:r>
              <a:rPr lang="pt-BR" dirty="0"/>
              <a:t>o fato a ser apurado;</a:t>
            </a:r>
          </a:p>
          <a:p>
            <a:pPr lvl="1"/>
            <a:r>
              <a:rPr lang="pt-BR" dirty="0"/>
              <a:t>a comissão responsável;</a:t>
            </a:r>
          </a:p>
          <a:p>
            <a:pPr lvl="1"/>
            <a:r>
              <a:rPr lang="pt-BR" dirty="0"/>
              <a:t>o prazo de 60 dias para conclusão.</a:t>
            </a:r>
          </a:p>
          <a:p>
            <a:r>
              <a:rPr lang="pt-BR" dirty="0"/>
              <a:t>📄 </a:t>
            </a:r>
            <a:r>
              <a:rPr lang="pt-BR" b="1" dirty="0"/>
              <a:t>Documento gerado:</a:t>
            </a:r>
            <a:r>
              <a:rPr lang="pt-BR" dirty="0"/>
              <a:t> Portaria de instauração publicada e arquivada.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Etapa 2 – Constituição da Comissão de Sindicância</a:t>
            </a:r>
          </a:p>
          <a:p>
            <a:r>
              <a:rPr lang="pt-BR" dirty="0"/>
              <a:t>Composta por </a:t>
            </a:r>
            <a:r>
              <a:rPr lang="pt-BR" b="1" dirty="0"/>
              <a:t>3 servidores efetivos</a:t>
            </a:r>
            <a:r>
              <a:rPr lang="pt-BR" dirty="0"/>
              <a:t> (art. 112).</a:t>
            </a:r>
          </a:p>
          <a:p>
            <a:r>
              <a:rPr lang="pt-BR" dirty="0"/>
              <a:t>A autoridade designa um </a:t>
            </a:r>
            <a:r>
              <a:rPr lang="pt-BR" b="1" dirty="0"/>
              <a:t>presidente</a:t>
            </a:r>
            <a:r>
              <a:rPr lang="pt-BR" dirty="0"/>
              <a:t> e este nomeia o </a:t>
            </a:r>
            <a:r>
              <a:rPr lang="pt-BR" b="1" dirty="0"/>
              <a:t>secretário</a:t>
            </a:r>
            <a:r>
              <a:rPr lang="pt-BR" dirty="0"/>
              <a:t>.</a:t>
            </a:r>
          </a:p>
          <a:p>
            <a:r>
              <a:rPr lang="pt-BR" dirty="0"/>
              <a:t>É vedada a participação de:</a:t>
            </a:r>
          </a:p>
          <a:p>
            <a:pPr lvl="1"/>
            <a:r>
              <a:rPr lang="pt-BR" b="1" dirty="0"/>
              <a:t>parentes</a:t>
            </a:r>
            <a:r>
              <a:rPr lang="pt-BR" dirty="0"/>
              <a:t> do acusado (até 2º grau);</a:t>
            </a:r>
          </a:p>
          <a:p>
            <a:pPr lvl="1"/>
            <a:r>
              <a:rPr lang="pt-BR" b="1" dirty="0"/>
              <a:t>ocupantes de cargos comissionados</a:t>
            </a:r>
            <a:r>
              <a:rPr lang="pt-BR" dirty="0"/>
              <a:t> ou funções gratificadas diretamente subordinados.</a:t>
            </a:r>
          </a:p>
          <a:p>
            <a:r>
              <a:rPr lang="pt-BR" dirty="0"/>
              <a:t>A comissão atua com </a:t>
            </a:r>
            <a:r>
              <a:rPr lang="pt-BR" b="1" dirty="0"/>
              <a:t>independência e imparcialidade</a:t>
            </a:r>
            <a:r>
              <a:rPr lang="pt-BR" dirty="0"/>
              <a:t> (art. 113).</a:t>
            </a:r>
          </a:p>
          <a:p>
            <a:r>
              <a:rPr lang="pt-BR" dirty="0"/>
              <a:t>📄 </a:t>
            </a:r>
            <a:r>
              <a:rPr lang="pt-BR" b="1" dirty="0"/>
              <a:t>Documento gerado:</a:t>
            </a:r>
            <a:r>
              <a:rPr lang="pt-BR" dirty="0"/>
              <a:t> Termo de posse e compromisso dos membros da comissão.</a:t>
            </a:r>
          </a:p>
        </p:txBody>
      </p:sp>
    </p:spTree>
    <p:extLst>
      <p:ext uri="{BB962C8B-B14F-4D97-AF65-F5344CB8AC3E}">
        <p14:creationId xmlns:p14="http://schemas.microsoft.com/office/powerpoint/2010/main" val="2098374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1DB65-C4CE-B16C-617B-EEBFA0EB0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1048B0B-497A-8B55-04A4-CC37E87A91A3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67CD51-6F44-D85A-AE3E-CD9DC4AD7A49}"/>
              </a:ext>
            </a:extLst>
          </p:cNvPr>
          <p:cNvSpPr txBox="1"/>
          <p:nvPr/>
        </p:nvSpPr>
        <p:spPr>
          <a:xfrm>
            <a:off x="192505" y="786063"/>
            <a:ext cx="118711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Etapa 3 – Planejamento da Sindicância</a:t>
            </a:r>
          </a:p>
          <a:p>
            <a:r>
              <a:rPr lang="pt-BR" dirty="0"/>
              <a:t>A comissão deve elaborar um </a:t>
            </a:r>
            <a:r>
              <a:rPr lang="pt-BR" b="1" dirty="0"/>
              <a:t>plano de trabalho</a:t>
            </a:r>
            <a:r>
              <a:rPr lang="pt-BR" dirty="0"/>
              <a:t>, definindo:</a:t>
            </a:r>
          </a:p>
          <a:p>
            <a:pPr lvl="1"/>
            <a:r>
              <a:rPr lang="pt-BR" dirty="0"/>
              <a:t>cronograma de diligências e entrevistas;</a:t>
            </a:r>
          </a:p>
          <a:p>
            <a:pPr lvl="1"/>
            <a:r>
              <a:rPr lang="pt-BR" dirty="0"/>
              <a:t>relação de documentos e provas a serem coletados;</a:t>
            </a:r>
          </a:p>
          <a:p>
            <a:pPr lvl="1"/>
            <a:r>
              <a:rPr lang="pt-BR" dirty="0"/>
              <a:t>estratégia de comunicação com as partes.</a:t>
            </a:r>
          </a:p>
          <a:p>
            <a:r>
              <a:rPr lang="pt-BR" dirty="0"/>
              <a:t>O planejamento garante a </a:t>
            </a:r>
            <a:r>
              <a:rPr lang="pt-BR" b="1" dirty="0"/>
              <a:t>celeridade</a:t>
            </a:r>
            <a:r>
              <a:rPr lang="pt-BR" dirty="0"/>
              <a:t> e o </a:t>
            </a:r>
            <a:r>
              <a:rPr lang="pt-BR" b="1" dirty="0"/>
              <a:t>cumprimento do prazo legal</a:t>
            </a:r>
            <a:r>
              <a:rPr lang="pt-BR" dirty="0"/>
              <a:t>.</a:t>
            </a:r>
          </a:p>
          <a:p>
            <a:r>
              <a:rPr lang="pt-BR" dirty="0"/>
              <a:t>📄 </a:t>
            </a:r>
            <a:r>
              <a:rPr lang="pt-BR" b="1" dirty="0"/>
              <a:t>Documento gerado:</a:t>
            </a:r>
            <a:r>
              <a:rPr lang="pt-BR" dirty="0"/>
              <a:t> Plano de sindicância (documento interno da comissão).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Etapa 4 – Instrução e Diligências</a:t>
            </a:r>
          </a:p>
          <a:p>
            <a:r>
              <a:rPr lang="pt-BR" dirty="0"/>
              <a:t>Coleta de provas documentais, informações funcionais, registros de ponto, relatórios, e-mails etc.;</a:t>
            </a:r>
          </a:p>
          <a:p>
            <a:r>
              <a:rPr lang="pt-BR" dirty="0"/>
              <a:t>Realização de </a:t>
            </a:r>
            <a:r>
              <a:rPr lang="pt-BR" b="1" dirty="0"/>
              <a:t>entrevistas e oitivas</a:t>
            </a:r>
            <a:r>
              <a:rPr lang="pt-BR" dirty="0"/>
              <a:t> de testemunhas e envolvidos;</a:t>
            </a:r>
          </a:p>
          <a:p>
            <a:r>
              <a:rPr lang="pt-BR" dirty="0"/>
              <a:t>Elaboração de </a:t>
            </a:r>
            <a:r>
              <a:rPr lang="pt-BR" b="1" dirty="0"/>
              <a:t>atas e termos</a:t>
            </a:r>
            <a:r>
              <a:rPr lang="pt-BR" dirty="0"/>
              <a:t> com assinaturas;</a:t>
            </a:r>
          </a:p>
          <a:p>
            <a:r>
              <a:rPr lang="pt-BR" dirty="0"/>
              <a:t>Se necessário, solicitação de </a:t>
            </a:r>
            <a:r>
              <a:rPr lang="pt-BR" b="1" dirty="0"/>
              <a:t>perícia ou parecer técnico</a:t>
            </a:r>
            <a:r>
              <a:rPr lang="pt-BR" dirty="0"/>
              <a:t> (art. 114).</a:t>
            </a:r>
          </a:p>
          <a:p>
            <a:r>
              <a:rPr lang="pt-BR" dirty="0"/>
              <a:t>📜 A sindicância </a:t>
            </a:r>
            <a:r>
              <a:rPr lang="pt-BR" b="1" dirty="0"/>
              <a:t>segue, no que couber, o rito do PAD</a:t>
            </a:r>
            <a:r>
              <a:rPr lang="pt-BR" dirty="0"/>
              <a:t> (art. 115).</a:t>
            </a:r>
            <a:br>
              <a:rPr lang="pt-BR" dirty="0"/>
            </a:br>
            <a:r>
              <a:rPr lang="pt-BR" dirty="0"/>
              <a:t>📄 </a:t>
            </a:r>
            <a:r>
              <a:rPr lang="pt-BR" b="1" dirty="0"/>
              <a:t>Documentos gerados:</a:t>
            </a:r>
            <a:endParaRPr lang="pt-BR" dirty="0"/>
          </a:p>
          <a:p>
            <a:r>
              <a:rPr lang="pt-BR" dirty="0"/>
              <a:t>Termos de depoimento, atas de reuniões, requisições de documentos, registros fotográficos ou anexos comprobatórios.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223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9D515-6F2B-8F30-6D06-DBC4AF46D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DED0F37-B9B1-3E11-B01E-C7A4B736A1D9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48A4FD9-30A0-FF38-3C9E-61B460E9D789}"/>
              </a:ext>
            </a:extLst>
          </p:cNvPr>
          <p:cNvSpPr txBox="1"/>
          <p:nvPr/>
        </p:nvSpPr>
        <p:spPr>
          <a:xfrm>
            <a:off x="240632" y="753979"/>
            <a:ext cx="119513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Etapa 5 – Defesa e Contraditório</a:t>
            </a:r>
          </a:p>
          <a:p>
            <a:r>
              <a:rPr lang="pt-BR" dirty="0"/>
              <a:t>O servidor identificado é </a:t>
            </a:r>
            <a:r>
              <a:rPr lang="pt-BR" b="1" dirty="0"/>
              <a:t>notificado</a:t>
            </a:r>
            <a:r>
              <a:rPr lang="pt-BR" dirty="0"/>
              <a:t> sobre o objeto da sindicância e pode:</a:t>
            </a:r>
          </a:p>
          <a:p>
            <a:pPr lvl="1"/>
            <a:r>
              <a:rPr lang="pt-BR" dirty="0"/>
              <a:t>apresentar </a:t>
            </a:r>
            <a:r>
              <a:rPr lang="pt-BR" b="1" dirty="0"/>
              <a:t>defesa escrita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oferecer </a:t>
            </a:r>
            <a:r>
              <a:rPr lang="pt-BR" b="1" dirty="0"/>
              <a:t>provas ou testemunhas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ser acompanhado por advogado ou representante sindical.</a:t>
            </a:r>
          </a:p>
          <a:p>
            <a:r>
              <a:rPr lang="pt-BR" dirty="0"/>
              <a:t>Caso o investigado se recuse a depor, isso é registrado, mas </a:t>
            </a:r>
            <a:r>
              <a:rPr lang="pt-BR" b="1" dirty="0"/>
              <a:t>não prejudica a validade do processo</a:t>
            </a:r>
            <a:r>
              <a:rPr lang="pt-BR" dirty="0"/>
              <a:t>.</a:t>
            </a:r>
          </a:p>
          <a:p>
            <a:r>
              <a:rPr lang="pt-BR" dirty="0"/>
              <a:t>📄 </a:t>
            </a:r>
            <a:r>
              <a:rPr lang="pt-BR" b="1" dirty="0"/>
              <a:t>Documento gerado:</a:t>
            </a:r>
            <a:r>
              <a:rPr lang="pt-BR" dirty="0"/>
              <a:t> Termo de ciência e defesa do servidor.</a:t>
            </a:r>
          </a:p>
          <a:p>
            <a:br>
              <a:rPr lang="pt-BR" dirty="0"/>
            </a:br>
            <a:endParaRPr lang="pt-BR" dirty="0"/>
          </a:p>
          <a:p>
            <a:r>
              <a:rPr lang="pt-BR" b="1" dirty="0"/>
              <a:t>Etapa 6 – Relatório Conclusivo</a:t>
            </a:r>
          </a:p>
          <a:p>
            <a:r>
              <a:rPr lang="pt-BR" dirty="0"/>
              <a:t>Deve conter:</a:t>
            </a:r>
          </a:p>
          <a:p>
            <a:pPr lvl="1"/>
            <a:r>
              <a:rPr lang="pt-BR" b="1" dirty="0"/>
              <a:t>Síntese dos fatos</a:t>
            </a:r>
            <a:r>
              <a:rPr lang="pt-BR" dirty="0"/>
              <a:t> e da denúncia original;</a:t>
            </a:r>
          </a:p>
          <a:p>
            <a:pPr lvl="1"/>
            <a:r>
              <a:rPr lang="pt-BR" b="1" dirty="0"/>
              <a:t>Descrição das provas e diligências realizadas</a:t>
            </a:r>
            <a:r>
              <a:rPr lang="pt-BR" dirty="0"/>
              <a:t>;</a:t>
            </a:r>
          </a:p>
          <a:p>
            <a:pPr lvl="1"/>
            <a:r>
              <a:rPr lang="pt-BR" b="1" dirty="0"/>
              <a:t>Conclusão motivada</a:t>
            </a:r>
            <a:r>
              <a:rPr lang="pt-BR" dirty="0"/>
              <a:t>, indicando se houve ou não irregularidade;</a:t>
            </a:r>
          </a:p>
          <a:p>
            <a:pPr lvl="1"/>
            <a:r>
              <a:rPr lang="pt-BR" b="1" dirty="0"/>
              <a:t>Sugestão de providência</a:t>
            </a:r>
            <a:r>
              <a:rPr lang="pt-BR" dirty="0"/>
              <a:t>: arquivamento ou instauração de PAD.</a:t>
            </a:r>
          </a:p>
          <a:p>
            <a:r>
              <a:rPr lang="pt-BR" dirty="0"/>
              <a:t>📜 </a:t>
            </a:r>
            <a:r>
              <a:rPr lang="pt-BR" b="1" dirty="0"/>
              <a:t>Art. 116:</a:t>
            </a:r>
            <a:endParaRPr lang="pt-BR" dirty="0"/>
          </a:p>
          <a:p>
            <a:r>
              <a:rPr lang="pt-BR" dirty="0"/>
              <a:t>“Concluída a sindicância, o presidente da comissão apresentará relatório conclusivo à autoridade competente, que decidirá sobre o arquivamento ou pela abertura do processo disciplinar administrativo.”</a:t>
            </a:r>
          </a:p>
          <a:p>
            <a:r>
              <a:rPr lang="pt-BR" dirty="0"/>
              <a:t>📄 </a:t>
            </a:r>
            <a:r>
              <a:rPr lang="pt-BR" b="1" dirty="0"/>
              <a:t>Documento gerado:</a:t>
            </a:r>
            <a:r>
              <a:rPr lang="pt-BR" dirty="0"/>
              <a:t> Relatório final, assinado pelos três membros.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904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D3909-204D-7346-AEE6-E47C9E167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FEE5C65-7507-FF0B-0A35-AE764CB7DFFC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08DF8F-44AA-0DEB-4E3A-360E0A206F7E}"/>
              </a:ext>
            </a:extLst>
          </p:cNvPr>
          <p:cNvSpPr txBox="1"/>
          <p:nvPr/>
        </p:nvSpPr>
        <p:spPr>
          <a:xfrm>
            <a:off x="298580" y="1863350"/>
            <a:ext cx="112247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Etapa 7 – Decisão da Autoridade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A autoridade competente analisa o relatório e decide:</a:t>
            </a:r>
          </a:p>
          <a:p>
            <a:endParaRPr lang="pt-BR" dirty="0"/>
          </a:p>
          <a:p>
            <a:endParaRPr lang="pt-B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b="1" dirty="0"/>
              <a:t>Arquivamento</a:t>
            </a:r>
            <a:r>
              <a:rPr lang="pt-BR" dirty="0"/>
              <a:t> (fato improcedente ou falta leve corrigida internamente);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b="1" dirty="0"/>
              <a:t>Instauração de PAD</a:t>
            </a:r>
            <a:r>
              <a:rPr lang="pt-BR" dirty="0"/>
              <a:t> (indícios de infração grave);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b="1" dirty="0"/>
              <a:t>Encaminhamento ao Ministério Público</a:t>
            </a:r>
            <a:r>
              <a:rPr lang="pt-BR" dirty="0"/>
              <a:t>, se houver indício de crime.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r>
              <a:rPr lang="pt-BR" dirty="0"/>
              <a:t>📄 </a:t>
            </a:r>
            <a:r>
              <a:rPr lang="pt-BR" b="1" dirty="0"/>
              <a:t>Documento gerado:</a:t>
            </a:r>
            <a:r>
              <a:rPr lang="pt-BR" dirty="0"/>
              <a:t> Despacho ou portaria decisória de encerramento.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031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736E6-FEE0-827E-9548-D5F14AB35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442A7DA-A7D5-993C-ABB3-96F7173BEB0E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83A5F4D-B5FD-6360-648A-BE3CDB322A1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69774"/>
          <a:ext cx="10515600" cy="14630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40420491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24312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161181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62069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Etapa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Prazo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Prorrogação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Base Legal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282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Instrução e apuração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60 dias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+60 dias (justificado)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233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Apresentação do relatório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Ao final da instrução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Art. 116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83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Decisão da autoridade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Imediata após o relatório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Art. 109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46843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617B951-12C3-5CA0-25E8-CA012EE24DBB}"/>
              </a:ext>
            </a:extLst>
          </p:cNvPr>
          <p:cNvSpPr txBox="1"/>
          <p:nvPr/>
        </p:nvSpPr>
        <p:spPr>
          <a:xfrm>
            <a:off x="2550695" y="16932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Prazos e Controle</a:t>
            </a:r>
          </a:p>
        </p:txBody>
      </p:sp>
    </p:spTree>
    <p:extLst>
      <p:ext uri="{BB962C8B-B14F-4D97-AF65-F5344CB8AC3E}">
        <p14:creationId xmlns:p14="http://schemas.microsoft.com/office/powerpoint/2010/main" val="3954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E4978-435A-6FEE-0ACA-A926F142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8AD8FB8-7735-B326-8DF9-FBEEB87A097F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43E290-C785-AB4E-425E-F8FF2FE6C3AF}"/>
              </a:ext>
            </a:extLst>
          </p:cNvPr>
          <p:cNvSpPr txBox="1"/>
          <p:nvPr/>
        </p:nvSpPr>
        <p:spPr>
          <a:xfrm>
            <a:off x="513347" y="1203158"/>
            <a:ext cx="105396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Boas Práticas Operacionais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✅ </a:t>
            </a:r>
            <a:r>
              <a:rPr lang="pt-BR" b="1" dirty="0"/>
              <a:t>Padronize documentos:</a:t>
            </a:r>
            <a:r>
              <a:rPr lang="pt-BR" dirty="0"/>
              <a:t> use formulários e modelos oficiais (portaria, atas, relatório).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Registre tudo:</a:t>
            </a:r>
            <a:r>
              <a:rPr lang="pt-BR" dirty="0"/>
              <a:t> cada ato deve ter termo ou despacho, numerado e datado.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Respeite prazos e sigilo:</a:t>
            </a:r>
            <a:r>
              <a:rPr lang="pt-BR" dirty="0"/>
              <a:t> prorrogação apenas se formalmente justificada.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Garanta a imparcialidade:</a:t>
            </a:r>
            <a:r>
              <a:rPr lang="pt-BR" dirty="0"/>
              <a:t> se houver conflito de interesse, o membro deve se declarar impedido.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Evite conclusões genéricas:</a:t>
            </a:r>
            <a:r>
              <a:rPr lang="pt-BR" dirty="0"/>
              <a:t> o relatório deve ser claro, técnico e fundamentado.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172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AD147-1B76-92AE-49EC-8B8FB0D2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485DE7B-FDF8-8177-DDFB-AD173058F8C2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9165157-E179-3853-9402-92D0DFE76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26770"/>
              </p:ext>
            </p:extLst>
          </p:nvPr>
        </p:nvGraphicFramePr>
        <p:xfrm>
          <a:off x="176463" y="721895"/>
          <a:ext cx="10387430" cy="5455068"/>
        </p:xfrm>
        <a:graphic>
          <a:graphicData uri="http://schemas.openxmlformats.org/drawingml/2006/table">
            <a:tbl>
              <a:tblPr/>
              <a:tblGrid>
                <a:gridCol w="2077486">
                  <a:extLst>
                    <a:ext uri="{9D8B030D-6E8A-4147-A177-3AD203B41FA5}">
                      <a16:colId xmlns:a16="http://schemas.microsoft.com/office/drawing/2014/main" val="1190091463"/>
                    </a:ext>
                  </a:extLst>
                </a:gridCol>
                <a:gridCol w="2077486">
                  <a:extLst>
                    <a:ext uri="{9D8B030D-6E8A-4147-A177-3AD203B41FA5}">
                      <a16:colId xmlns:a16="http://schemas.microsoft.com/office/drawing/2014/main" val="1014936201"/>
                    </a:ext>
                  </a:extLst>
                </a:gridCol>
                <a:gridCol w="2077486">
                  <a:extLst>
                    <a:ext uri="{9D8B030D-6E8A-4147-A177-3AD203B41FA5}">
                      <a16:colId xmlns:a16="http://schemas.microsoft.com/office/drawing/2014/main" val="3926240258"/>
                    </a:ext>
                  </a:extLst>
                </a:gridCol>
                <a:gridCol w="2077486">
                  <a:extLst>
                    <a:ext uri="{9D8B030D-6E8A-4147-A177-3AD203B41FA5}">
                      <a16:colId xmlns:a16="http://schemas.microsoft.com/office/drawing/2014/main" val="1197890593"/>
                    </a:ext>
                  </a:extLst>
                </a:gridCol>
                <a:gridCol w="2077486">
                  <a:extLst>
                    <a:ext uri="{9D8B030D-6E8A-4147-A177-3AD203B41FA5}">
                      <a16:colId xmlns:a16="http://schemas.microsoft.com/office/drawing/2014/main" val="2648904533"/>
                    </a:ext>
                  </a:extLst>
                </a:gridCol>
              </a:tblGrid>
              <a:tr h="3896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Etapa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Ação Principal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Responsável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Documento Gerado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Base Legal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216604"/>
                  </a:ext>
                </a:extLst>
              </a:tr>
              <a:tr h="681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1️⃣ Conhecimento do fato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Determinar apuração imediata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Autoridade superior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Portaria de instauração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Art. 107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172575"/>
                  </a:ext>
                </a:extLst>
              </a:tr>
              <a:tr h="681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2️⃣ Comissão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Designar 3 servidores efetivos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Autoridade instauradora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Termo de posse e portaria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Art. 112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941490"/>
                  </a:ext>
                </a:extLst>
              </a:tr>
              <a:tr h="974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3️⃣ Planejamento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Organizar cronograma e diligências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 dirty="0"/>
                        <a:t>Comissão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Plano de sindicância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—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187181"/>
                  </a:ext>
                </a:extLst>
              </a:tr>
              <a:tr h="681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4️⃣ Instrução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Coletar provas, ouvir testemunhas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Comissão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Termos, atas, anexos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Arts. 113–115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383526"/>
                  </a:ext>
                </a:extLst>
              </a:tr>
              <a:tr h="974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5️⃣ Defesa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Garantir contraditório ao servidor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Comissão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Termo de defesa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Art. 117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507061"/>
                  </a:ext>
                </a:extLst>
              </a:tr>
              <a:tr h="3896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6️⃣ Relatório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Analisar e concluir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Comissão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Relatório conclusivo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Art. 116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051601"/>
                  </a:ext>
                </a:extLst>
              </a:tr>
              <a:tr h="681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7️⃣ Decisão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Julgar o resultado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Autoridade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/>
                        <a:t>Despacho ou portaria final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500" dirty="0"/>
                        <a:t>Art. 109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273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4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4C0EE-0ABB-0858-C594-FE5D6F17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FF2ABF6-F985-0F38-A778-0D7C6AD9DA3A}"/>
              </a:ext>
            </a:extLst>
          </p:cNvPr>
          <p:cNvSpPr txBox="1"/>
          <p:nvPr/>
        </p:nvSpPr>
        <p:spPr>
          <a:xfrm>
            <a:off x="1865784" y="6309320"/>
            <a:ext cx="8460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D8B1B2-D95F-A47D-E191-02D222E713AD}"/>
              </a:ext>
            </a:extLst>
          </p:cNvPr>
          <p:cNvSpPr txBox="1"/>
          <p:nvPr/>
        </p:nvSpPr>
        <p:spPr>
          <a:xfrm>
            <a:off x="176463" y="577517"/>
            <a:ext cx="120155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Relatório de Sindicância (Resumo)</a:t>
            </a:r>
          </a:p>
          <a:p>
            <a:pPr>
              <a:buNone/>
            </a:pPr>
            <a:br>
              <a:rPr lang="pt-BR" dirty="0"/>
            </a:br>
            <a:endParaRPr lang="pt-BR" dirty="0"/>
          </a:p>
          <a:p>
            <a:pPr>
              <a:buNone/>
            </a:pPr>
            <a:r>
              <a:rPr lang="pt-BR" b="1" dirty="0"/>
              <a:t>Conceito</a:t>
            </a:r>
          </a:p>
          <a:p>
            <a:pPr>
              <a:buNone/>
            </a:pPr>
            <a:r>
              <a:rPr lang="pt-BR" dirty="0"/>
              <a:t>O </a:t>
            </a:r>
            <a:r>
              <a:rPr lang="pt-BR" b="1" dirty="0"/>
              <a:t>relatório de sindicância</a:t>
            </a:r>
            <a:r>
              <a:rPr lang="pt-BR" dirty="0"/>
              <a:t> é o </a:t>
            </a:r>
            <a:r>
              <a:rPr lang="pt-BR" b="1" dirty="0"/>
              <a:t>documento final</a:t>
            </a:r>
            <a:r>
              <a:rPr lang="pt-BR" dirty="0"/>
              <a:t> elaborado pela comissão, apresentando de forma clara e fundamentada </a:t>
            </a:r>
            <a:r>
              <a:rPr lang="pt-BR" b="1" dirty="0"/>
              <a:t>o que foi apurado, quais provas foram colhidas e qual conclusão se chegou</a:t>
            </a:r>
            <a:r>
              <a:rPr lang="pt-BR" dirty="0"/>
              <a:t>.</a:t>
            </a:r>
            <a:br>
              <a:rPr lang="pt-BR" dirty="0"/>
            </a:br>
            <a:r>
              <a:rPr lang="pt-BR" dirty="0"/>
              <a:t>É uma </a:t>
            </a:r>
            <a:r>
              <a:rPr lang="pt-BR" b="1" dirty="0"/>
              <a:t>peça técnica e imparcial</a:t>
            </a:r>
            <a:r>
              <a:rPr lang="pt-BR" dirty="0"/>
              <a:t>, que não aplica penalidade, apenas </a:t>
            </a:r>
            <a:r>
              <a:rPr lang="pt-BR" b="1" dirty="0"/>
              <a:t>propõe encaminhamentos</a:t>
            </a:r>
            <a:r>
              <a:rPr lang="pt-BR" dirty="0"/>
              <a:t> à autoridade competente.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628B7A5-300C-B1E5-EC10-780C1C987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87123"/>
              </p:ext>
            </p:extLst>
          </p:nvPr>
        </p:nvGraphicFramePr>
        <p:xfrm>
          <a:off x="725905" y="2676001"/>
          <a:ext cx="10515600" cy="35661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5614826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48154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Seção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Conteúdo Essencial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957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1. Introdução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Cita a portaria de instauração, composição da comissão e objeto da apuração.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936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2. Histórico e Fatos Apurados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Relata, em ordem cronológica, os principais acontecimentos e diligências realizadas.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88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3. Análise das Provas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Descreve as evidências colhidas (documentos, depoimentos, registros).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538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4. Conclusão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/>
                        <a:t>Indica se houve ou não irregularidade e identifica possíveis responsáveis.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7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5. Recomendação Final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Sugere </a:t>
                      </a:r>
                      <a:r>
                        <a:rPr lang="pt-BR" b="1" dirty="0"/>
                        <a:t>arquivamento</a:t>
                      </a:r>
                      <a:r>
                        <a:rPr lang="pt-BR" dirty="0"/>
                        <a:t>, </a:t>
                      </a:r>
                      <a:r>
                        <a:rPr lang="pt-BR" b="1" dirty="0"/>
                        <a:t>advertência</a:t>
                      </a:r>
                      <a:r>
                        <a:rPr lang="pt-BR" dirty="0"/>
                        <a:t> ou </a:t>
                      </a:r>
                      <a:r>
                        <a:rPr lang="pt-BR" b="1" dirty="0"/>
                        <a:t>instauração de PAD</a:t>
                      </a:r>
                      <a:r>
                        <a:rPr lang="pt-BR" dirty="0"/>
                        <a:t> (art. 116, Lei Municipal).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029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3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apresentação de slides professores" id="{E95EED03-ADD0-4012-A915-094D418499CC}" vid="{06584B7B-B318-4235-8355-7C21A30472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3693</TotalTime>
  <Words>10386</Words>
  <Application>Microsoft Office PowerPoint</Application>
  <PresentationFormat>Widescreen</PresentationFormat>
  <Paragraphs>1673</Paragraphs>
  <Slides>106</Slides>
  <Notes>98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106</vt:i4>
      </vt:variant>
    </vt:vector>
  </HeadingPairs>
  <TitlesOfParts>
    <vt:vector size="113" baseType="lpstr">
      <vt:lpstr>Arial</vt:lpstr>
      <vt:lpstr>Arial Black</vt:lpstr>
      <vt:lpstr>Calibri</vt:lpstr>
      <vt:lpstr>Calibri Light</vt:lpstr>
      <vt:lpstr>NewsGoth BT</vt:lpstr>
      <vt:lpstr>Wingdings</vt:lpstr>
      <vt:lpstr>Tema do Office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Marcianita Lopata de Lima</cp:lastModifiedBy>
  <cp:revision>43</cp:revision>
  <dcterms:created xsi:type="dcterms:W3CDTF">2021-01-15T17:03:51Z</dcterms:created>
  <dcterms:modified xsi:type="dcterms:W3CDTF">2025-11-06T15:27:58Z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3109f4-136f-47e3-86d6-c3456c78e412_Enabled">
    <vt:lpwstr>true</vt:lpwstr>
  </property>
  <property fmtid="{D5CDD505-2E9C-101B-9397-08002B2CF9AE}" pid="3" name="MSIP_Label_2a3109f4-136f-47e3-86d6-c3456c78e412_SetDate">
    <vt:lpwstr>2023-03-14T00:46:03Z</vt:lpwstr>
  </property>
  <property fmtid="{D5CDD505-2E9C-101B-9397-08002B2CF9AE}" pid="4" name="MSIP_Label_2a3109f4-136f-47e3-86d6-c3456c78e412_Method">
    <vt:lpwstr>Privileged</vt:lpwstr>
  </property>
  <property fmtid="{D5CDD505-2E9C-101B-9397-08002B2CF9AE}" pid="5" name="MSIP_Label_2a3109f4-136f-47e3-86d6-c3456c78e412_Name">
    <vt:lpwstr>Público</vt:lpwstr>
  </property>
  <property fmtid="{D5CDD505-2E9C-101B-9397-08002B2CF9AE}" pid="6" name="MSIP_Label_2a3109f4-136f-47e3-86d6-c3456c78e412_SiteId">
    <vt:lpwstr>d6ab08d1-7c42-4d1f-ac22-3a998577bde8</vt:lpwstr>
  </property>
  <property fmtid="{D5CDD505-2E9C-101B-9397-08002B2CF9AE}" pid="7" name="MSIP_Label_2a3109f4-136f-47e3-86d6-c3456c78e412_ActionId">
    <vt:lpwstr>b91f4095-c420-40f8-ba0b-d56f250686c5</vt:lpwstr>
  </property>
  <property fmtid="{D5CDD505-2E9C-101B-9397-08002B2CF9AE}" pid="8" name="MSIP_Label_2a3109f4-136f-47e3-86d6-c3456c78e412_ContentBits">
    <vt:lpwstr>0</vt:lpwstr>
  </property>
</Properties>
</file>